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549" r:id="rId2"/>
    <p:sldId id="555" r:id="rId3"/>
    <p:sldId id="553" r:id="rId4"/>
    <p:sldId id="546" r:id="rId5"/>
    <p:sldId id="554" r:id="rId6"/>
    <p:sldId id="550" r:id="rId7"/>
    <p:sldId id="547" r:id="rId8"/>
    <p:sldId id="522" r:id="rId9"/>
    <p:sldId id="557" r:id="rId10"/>
    <p:sldId id="559" r:id="rId11"/>
    <p:sldId id="556" r:id="rId12"/>
  </p:sldIdLst>
  <p:sldSz cx="10058400" cy="7772400"/>
  <p:notesSz cx="6797675" cy="9926638"/>
  <p:defaultTextStyle>
    <a:defPPr>
      <a:defRPr lang="de-CH"/>
    </a:defPPr>
    <a:lvl1pPr algn="l" rtl="0" eaLnBrk="0" fontAlgn="base" hangingPunct="0">
      <a:spcBef>
        <a:spcPct val="0"/>
      </a:spcBef>
      <a:spcAft>
        <a:spcPct val="0"/>
      </a:spcAft>
      <a:defRPr sz="2500" b="1" kern="1200">
        <a:solidFill>
          <a:schemeClr val="tx2"/>
        </a:solidFill>
        <a:latin typeface="Arial" panose="020B0604020202020204" pitchFamily="34" charset="0"/>
        <a:ea typeface="+mn-ea"/>
        <a:cs typeface="Arial" panose="020B0604020202020204" pitchFamily="34" charset="0"/>
      </a:defRPr>
    </a:lvl1pPr>
    <a:lvl2pPr marL="450850" indent="1588" algn="l" rtl="0" eaLnBrk="0" fontAlgn="base" hangingPunct="0">
      <a:spcBef>
        <a:spcPct val="0"/>
      </a:spcBef>
      <a:spcAft>
        <a:spcPct val="0"/>
      </a:spcAft>
      <a:defRPr sz="2500" b="1" kern="1200">
        <a:solidFill>
          <a:schemeClr val="tx2"/>
        </a:solidFill>
        <a:latin typeface="Arial" panose="020B0604020202020204" pitchFamily="34" charset="0"/>
        <a:ea typeface="+mn-ea"/>
        <a:cs typeface="Arial" panose="020B0604020202020204" pitchFamily="34" charset="0"/>
      </a:defRPr>
    </a:lvl2pPr>
    <a:lvl3pPr marL="908050" indent="1588" algn="l" rtl="0" eaLnBrk="0" fontAlgn="base" hangingPunct="0">
      <a:spcBef>
        <a:spcPct val="0"/>
      </a:spcBef>
      <a:spcAft>
        <a:spcPct val="0"/>
      </a:spcAft>
      <a:defRPr sz="2500" b="1" kern="1200">
        <a:solidFill>
          <a:schemeClr val="tx2"/>
        </a:solidFill>
        <a:latin typeface="Arial" panose="020B0604020202020204" pitchFamily="34" charset="0"/>
        <a:ea typeface="+mn-ea"/>
        <a:cs typeface="Arial" panose="020B0604020202020204" pitchFamily="34" charset="0"/>
      </a:defRPr>
    </a:lvl3pPr>
    <a:lvl4pPr marL="1365250" indent="1588" algn="l" rtl="0" eaLnBrk="0" fontAlgn="base" hangingPunct="0">
      <a:spcBef>
        <a:spcPct val="0"/>
      </a:spcBef>
      <a:spcAft>
        <a:spcPct val="0"/>
      </a:spcAft>
      <a:defRPr sz="2500" b="1" kern="1200">
        <a:solidFill>
          <a:schemeClr val="tx2"/>
        </a:solidFill>
        <a:latin typeface="Arial" panose="020B0604020202020204" pitchFamily="34" charset="0"/>
        <a:ea typeface="+mn-ea"/>
        <a:cs typeface="Arial" panose="020B0604020202020204" pitchFamily="34" charset="0"/>
      </a:defRPr>
    </a:lvl4pPr>
    <a:lvl5pPr marL="1822450" indent="1588" algn="l" rtl="0" eaLnBrk="0" fontAlgn="base" hangingPunct="0">
      <a:spcBef>
        <a:spcPct val="0"/>
      </a:spcBef>
      <a:spcAft>
        <a:spcPct val="0"/>
      </a:spcAft>
      <a:defRPr sz="2500" b="1" kern="1200">
        <a:solidFill>
          <a:schemeClr val="tx2"/>
        </a:solidFill>
        <a:latin typeface="Arial" panose="020B0604020202020204" pitchFamily="34" charset="0"/>
        <a:ea typeface="+mn-ea"/>
        <a:cs typeface="Arial" panose="020B0604020202020204" pitchFamily="34" charset="0"/>
      </a:defRPr>
    </a:lvl5pPr>
    <a:lvl6pPr marL="2286000" algn="l" defTabSz="914400" rtl="0" eaLnBrk="1" latinLnBrk="0" hangingPunct="1">
      <a:defRPr sz="2500" b="1" kern="1200">
        <a:solidFill>
          <a:schemeClr val="tx2"/>
        </a:solidFill>
        <a:latin typeface="Arial" panose="020B0604020202020204" pitchFamily="34" charset="0"/>
        <a:ea typeface="+mn-ea"/>
        <a:cs typeface="Arial" panose="020B0604020202020204" pitchFamily="34" charset="0"/>
      </a:defRPr>
    </a:lvl6pPr>
    <a:lvl7pPr marL="2743200" algn="l" defTabSz="914400" rtl="0" eaLnBrk="1" latinLnBrk="0" hangingPunct="1">
      <a:defRPr sz="2500" b="1" kern="1200">
        <a:solidFill>
          <a:schemeClr val="tx2"/>
        </a:solidFill>
        <a:latin typeface="Arial" panose="020B0604020202020204" pitchFamily="34" charset="0"/>
        <a:ea typeface="+mn-ea"/>
        <a:cs typeface="Arial" panose="020B0604020202020204" pitchFamily="34" charset="0"/>
      </a:defRPr>
    </a:lvl7pPr>
    <a:lvl8pPr marL="3200400" algn="l" defTabSz="914400" rtl="0" eaLnBrk="1" latinLnBrk="0" hangingPunct="1">
      <a:defRPr sz="2500" b="1" kern="1200">
        <a:solidFill>
          <a:schemeClr val="tx2"/>
        </a:solidFill>
        <a:latin typeface="Arial" panose="020B0604020202020204" pitchFamily="34" charset="0"/>
        <a:ea typeface="+mn-ea"/>
        <a:cs typeface="Arial" panose="020B0604020202020204" pitchFamily="34" charset="0"/>
      </a:defRPr>
    </a:lvl8pPr>
    <a:lvl9pPr marL="3657600" algn="l" defTabSz="914400" rtl="0" eaLnBrk="1" latinLnBrk="0" hangingPunct="1">
      <a:defRPr sz="2500" b="1" kern="1200">
        <a:solidFill>
          <a:schemeClr val="tx2"/>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76">
          <p15:clr>
            <a:srgbClr val="A4A3A4"/>
          </p15:clr>
        </p15:guide>
        <p15:guide id="2" pos="5094">
          <p15:clr>
            <a:srgbClr val="A4A3A4"/>
          </p15:clr>
        </p15:guide>
        <p15:guide id="3" pos="6336">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 Oliv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FF9933"/>
    <a:srgbClr val="FF6600"/>
    <a:srgbClr val="CCECFF"/>
    <a:srgbClr val="FFCC66"/>
    <a:srgbClr val="F4F0D8"/>
    <a:srgbClr val="99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95" autoAdjust="0"/>
    <p:restoredTop sz="62593" autoAdjust="0"/>
  </p:normalViewPr>
  <p:slideViewPr>
    <p:cSldViewPr>
      <p:cViewPr>
        <p:scale>
          <a:sx n="200" d="100"/>
          <a:sy n="200" d="100"/>
        </p:scale>
        <p:origin x="264" y="-1518"/>
      </p:cViewPr>
      <p:guideLst>
        <p:guide orient="horz" pos="976"/>
        <p:guide pos="5094"/>
        <p:guide pos="633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9" d="100"/>
          <a:sy n="89" d="100"/>
        </p:scale>
        <p:origin x="3732" y="108"/>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C957629-DDF0-8D6B-18A2-D0726A31E367}"/>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t" anchorCtr="0" compatLnSpc="1">
            <a:prstTxWarp prst="textNoShape">
              <a:avLst/>
            </a:prstTxWarp>
          </a:bodyPr>
          <a:lstStyle>
            <a:lvl1pPr defTabSz="927100" eaLnBrk="1" hangingPunct="1">
              <a:lnSpc>
                <a:spcPct val="100000"/>
              </a:lnSpc>
              <a:defRPr sz="1200" b="0">
                <a:solidFill>
                  <a:schemeClr val="tx1"/>
                </a:solidFill>
                <a:latin typeface="Times New Roman" pitchFamily="18" charset="0"/>
                <a:cs typeface="+mn-cs"/>
              </a:defRPr>
            </a:lvl1pPr>
          </a:lstStyle>
          <a:p>
            <a:pPr>
              <a:defRPr/>
            </a:pPr>
            <a:endParaRPr lang="de-CH" altLang="de-DE"/>
          </a:p>
        </p:txBody>
      </p:sp>
      <p:sp>
        <p:nvSpPr>
          <p:cNvPr id="4099" name="Rectangle 3">
            <a:extLst>
              <a:ext uri="{FF2B5EF4-FFF2-40B4-BE49-F238E27FC236}">
                <a16:creationId xmlns:a16="http://schemas.microsoft.com/office/drawing/2014/main" id="{50FF4F82-B388-7166-9456-57ADA7F7FB82}"/>
              </a:ext>
            </a:extLst>
          </p:cNvPr>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t" anchorCtr="0" compatLnSpc="1">
            <a:prstTxWarp prst="textNoShape">
              <a:avLst/>
            </a:prstTxWarp>
          </a:bodyPr>
          <a:lstStyle>
            <a:lvl1pPr algn="r" defTabSz="927100" eaLnBrk="1" hangingPunct="1">
              <a:lnSpc>
                <a:spcPct val="100000"/>
              </a:lnSpc>
              <a:defRPr sz="1200" b="0">
                <a:solidFill>
                  <a:schemeClr val="tx1"/>
                </a:solidFill>
                <a:latin typeface="Times New Roman" pitchFamily="18" charset="0"/>
                <a:cs typeface="+mn-cs"/>
              </a:defRPr>
            </a:lvl1pPr>
          </a:lstStyle>
          <a:p>
            <a:pPr>
              <a:defRPr/>
            </a:pPr>
            <a:endParaRPr lang="de-CH" altLang="de-DE"/>
          </a:p>
        </p:txBody>
      </p:sp>
      <p:sp>
        <p:nvSpPr>
          <p:cNvPr id="4100" name="Rectangle 4">
            <a:extLst>
              <a:ext uri="{FF2B5EF4-FFF2-40B4-BE49-F238E27FC236}">
                <a16:creationId xmlns:a16="http://schemas.microsoft.com/office/drawing/2014/main" id="{1AF73A88-1930-348F-EA5F-0501E477AC70}"/>
              </a:ext>
            </a:extLst>
          </p:cNvPr>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b" anchorCtr="0" compatLnSpc="1">
            <a:prstTxWarp prst="textNoShape">
              <a:avLst/>
            </a:prstTxWarp>
          </a:bodyPr>
          <a:lstStyle>
            <a:lvl1pPr defTabSz="927100" eaLnBrk="1" hangingPunct="1">
              <a:lnSpc>
                <a:spcPct val="100000"/>
              </a:lnSpc>
              <a:defRPr sz="1200" b="0">
                <a:solidFill>
                  <a:schemeClr val="tx1"/>
                </a:solidFill>
                <a:latin typeface="Times New Roman" pitchFamily="18" charset="0"/>
                <a:cs typeface="+mn-cs"/>
              </a:defRPr>
            </a:lvl1pPr>
          </a:lstStyle>
          <a:p>
            <a:pPr>
              <a:defRPr/>
            </a:pPr>
            <a:endParaRPr lang="de-CH" altLang="de-DE"/>
          </a:p>
        </p:txBody>
      </p:sp>
      <p:sp>
        <p:nvSpPr>
          <p:cNvPr id="4101" name="Rectangle 5">
            <a:extLst>
              <a:ext uri="{FF2B5EF4-FFF2-40B4-BE49-F238E27FC236}">
                <a16:creationId xmlns:a16="http://schemas.microsoft.com/office/drawing/2014/main" id="{9C50EE5F-EACD-8C5C-B7B5-7EB1CB8D2202}"/>
              </a:ext>
            </a:extLst>
          </p:cNvPr>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b" anchorCtr="0" compatLnSpc="1">
            <a:prstTxWarp prst="textNoShape">
              <a:avLst/>
            </a:prstTxWarp>
          </a:bodyPr>
          <a:lstStyle>
            <a:lvl1pPr algn="r" defTabSz="927100" eaLnBrk="1" hangingPunct="1">
              <a:defRPr sz="1200" b="0">
                <a:solidFill>
                  <a:schemeClr val="tx1"/>
                </a:solidFill>
                <a:latin typeface="Times New Roman" panose="02020603050405020304" pitchFamily="18" charset="0"/>
              </a:defRPr>
            </a:lvl1pPr>
          </a:lstStyle>
          <a:p>
            <a:fld id="{B5547B22-8647-4E66-A712-D5E8C046DF2B}" type="slidenum">
              <a:rPr lang="de-CH" altLang="de-DE"/>
              <a:pPr/>
              <a:t>‹Nr.›</a:t>
            </a:fld>
            <a:endParaRPr lang="de-CH"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8D0B731-7196-EBD4-5724-D2808D0D74DE}"/>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t" anchorCtr="0" compatLnSpc="1">
            <a:prstTxWarp prst="textNoShape">
              <a:avLst/>
            </a:prstTxWarp>
          </a:bodyPr>
          <a:lstStyle>
            <a:lvl1pPr defTabSz="927100" eaLnBrk="1" hangingPunct="1">
              <a:lnSpc>
                <a:spcPts val="2938"/>
              </a:lnSpc>
              <a:defRPr sz="1200">
                <a:latin typeface="Arial" charset="0"/>
                <a:cs typeface="+mn-cs"/>
              </a:defRPr>
            </a:lvl1pPr>
          </a:lstStyle>
          <a:p>
            <a:pPr>
              <a:defRPr/>
            </a:pPr>
            <a:endParaRPr lang="de-CH" altLang="de-DE"/>
          </a:p>
        </p:txBody>
      </p:sp>
      <p:sp>
        <p:nvSpPr>
          <p:cNvPr id="15363" name="Rectangle 3">
            <a:extLst>
              <a:ext uri="{FF2B5EF4-FFF2-40B4-BE49-F238E27FC236}">
                <a16:creationId xmlns:a16="http://schemas.microsoft.com/office/drawing/2014/main" id="{0562FE0A-3020-C9C1-BDCB-EB0294C9307C}"/>
              </a:ext>
            </a:extLst>
          </p:cNvPr>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t" anchorCtr="0" compatLnSpc="1">
            <a:prstTxWarp prst="textNoShape">
              <a:avLst/>
            </a:prstTxWarp>
          </a:bodyPr>
          <a:lstStyle>
            <a:lvl1pPr algn="r" defTabSz="927100" eaLnBrk="1" hangingPunct="1">
              <a:lnSpc>
                <a:spcPts val="2938"/>
              </a:lnSpc>
              <a:defRPr sz="1200">
                <a:latin typeface="Arial" charset="0"/>
                <a:cs typeface="+mn-cs"/>
              </a:defRPr>
            </a:lvl1pPr>
          </a:lstStyle>
          <a:p>
            <a:pPr>
              <a:defRPr/>
            </a:pPr>
            <a:endParaRPr lang="de-CH" altLang="de-DE"/>
          </a:p>
        </p:txBody>
      </p:sp>
      <p:sp>
        <p:nvSpPr>
          <p:cNvPr id="3076" name="Rectangle 4">
            <a:extLst>
              <a:ext uri="{FF2B5EF4-FFF2-40B4-BE49-F238E27FC236}">
                <a16:creationId xmlns:a16="http://schemas.microsoft.com/office/drawing/2014/main" id="{09494BF3-3EFE-2B6B-A35D-592DC8BEF2AC}"/>
              </a:ext>
            </a:extLst>
          </p:cNvPr>
          <p:cNvSpPr>
            <a:spLocks noGrp="1" noRot="1" noChangeAspect="1" noChangeArrowheads="1" noTextEdit="1"/>
          </p:cNvSpPr>
          <p:nvPr>
            <p:ph type="sldImg" idx="2"/>
          </p:nvPr>
        </p:nvSpPr>
        <p:spPr bwMode="auto">
          <a:xfrm>
            <a:off x="990600" y="744538"/>
            <a:ext cx="481806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6D06660B-0433-8CBE-C774-08F06C0EF0B5}"/>
              </a:ext>
            </a:extLst>
          </p:cNvPr>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t" anchorCtr="0" compatLnSpc="1">
            <a:prstTxWarp prst="textNoShape">
              <a:avLst/>
            </a:prstTxWarp>
          </a:bodyPr>
          <a:lstStyle/>
          <a:p>
            <a:pPr lvl="0"/>
            <a:r>
              <a:rPr lang="de-CH" altLang="de-DE" noProof="0"/>
              <a:t>Klicken Sie, um die Formate des Vorlagentextes zu bearbeiten</a:t>
            </a:r>
          </a:p>
          <a:p>
            <a:pPr lvl="1"/>
            <a:r>
              <a:rPr lang="de-CH" altLang="de-DE" noProof="0"/>
              <a:t>Zweite Ebene</a:t>
            </a:r>
          </a:p>
          <a:p>
            <a:pPr lvl="2"/>
            <a:r>
              <a:rPr lang="de-CH" altLang="de-DE" noProof="0"/>
              <a:t>Dritte Ebene</a:t>
            </a:r>
          </a:p>
          <a:p>
            <a:pPr lvl="3"/>
            <a:r>
              <a:rPr lang="de-CH" altLang="de-DE" noProof="0"/>
              <a:t>Vierte Ebene</a:t>
            </a:r>
          </a:p>
          <a:p>
            <a:pPr lvl="4"/>
            <a:r>
              <a:rPr lang="de-CH" altLang="de-DE" noProof="0"/>
              <a:t>Fünfte Ebene</a:t>
            </a:r>
          </a:p>
        </p:txBody>
      </p:sp>
      <p:sp>
        <p:nvSpPr>
          <p:cNvPr id="15366" name="Rectangle 6">
            <a:extLst>
              <a:ext uri="{FF2B5EF4-FFF2-40B4-BE49-F238E27FC236}">
                <a16:creationId xmlns:a16="http://schemas.microsoft.com/office/drawing/2014/main" id="{35FE1BB7-02EB-1FC2-74EE-60AB2255C83C}"/>
              </a:ext>
            </a:extLst>
          </p:cNvPr>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b" anchorCtr="0" compatLnSpc="1">
            <a:prstTxWarp prst="textNoShape">
              <a:avLst/>
            </a:prstTxWarp>
          </a:bodyPr>
          <a:lstStyle>
            <a:lvl1pPr defTabSz="927100" eaLnBrk="1" hangingPunct="1">
              <a:lnSpc>
                <a:spcPts val="2938"/>
              </a:lnSpc>
              <a:defRPr sz="1200">
                <a:latin typeface="Arial" charset="0"/>
                <a:cs typeface="+mn-cs"/>
              </a:defRPr>
            </a:lvl1pPr>
          </a:lstStyle>
          <a:p>
            <a:pPr>
              <a:defRPr/>
            </a:pPr>
            <a:endParaRPr lang="de-CH" altLang="de-DE"/>
          </a:p>
        </p:txBody>
      </p:sp>
      <p:sp>
        <p:nvSpPr>
          <p:cNvPr id="15367" name="Rectangle 7">
            <a:extLst>
              <a:ext uri="{FF2B5EF4-FFF2-40B4-BE49-F238E27FC236}">
                <a16:creationId xmlns:a16="http://schemas.microsoft.com/office/drawing/2014/main" id="{B7869C2F-DCC6-4A45-9C84-741ED75F6487}"/>
              </a:ext>
            </a:extLst>
          </p:cNvPr>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694" tIns="46347" rIns="92694" bIns="46347" numCol="1" anchor="b" anchorCtr="0" compatLnSpc="1">
            <a:prstTxWarp prst="textNoShape">
              <a:avLst/>
            </a:prstTxWarp>
          </a:bodyPr>
          <a:lstStyle>
            <a:lvl1pPr algn="r" defTabSz="927100" eaLnBrk="1" hangingPunct="1">
              <a:lnSpc>
                <a:spcPts val="2938"/>
              </a:lnSpc>
              <a:defRPr sz="1200"/>
            </a:lvl1pPr>
          </a:lstStyle>
          <a:p>
            <a:fld id="{53CE8D43-F069-4891-8403-F05A841BC878}" type="slidenum">
              <a:rPr lang="de-CH" altLang="de-DE"/>
              <a:pPr/>
              <a:t>‹Nr.›</a:t>
            </a:fld>
            <a:endParaRPr lang="de-CH"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08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0805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6525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245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3328" algn="l" defTabSz="913331" rtl="0" eaLnBrk="1" latinLnBrk="0" hangingPunct="1">
      <a:defRPr sz="1200" kern="1200">
        <a:solidFill>
          <a:schemeClr val="tx1"/>
        </a:solidFill>
        <a:latin typeface="+mn-lt"/>
        <a:ea typeface="+mn-ea"/>
        <a:cs typeface="+mn-cs"/>
      </a:defRPr>
    </a:lvl6pPr>
    <a:lvl7pPr marL="2739995" algn="l" defTabSz="913331" rtl="0" eaLnBrk="1" latinLnBrk="0" hangingPunct="1">
      <a:defRPr sz="1200" kern="1200">
        <a:solidFill>
          <a:schemeClr val="tx1"/>
        </a:solidFill>
        <a:latin typeface="+mn-lt"/>
        <a:ea typeface="+mn-ea"/>
        <a:cs typeface="+mn-cs"/>
      </a:defRPr>
    </a:lvl7pPr>
    <a:lvl8pPr marL="3196659" algn="l" defTabSz="913331" rtl="0" eaLnBrk="1" latinLnBrk="0" hangingPunct="1">
      <a:defRPr sz="1200" kern="1200">
        <a:solidFill>
          <a:schemeClr val="tx1"/>
        </a:solidFill>
        <a:latin typeface="+mn-lt"/>
        <a:ea typeface="+mn-ea"/>
        <a:cs typeface="+mn-cs"/>
      </a:defRPr>
    </a:lvl8pPr>
    <a:lvl9pPr marL="3653324" algn="l" defTabSz="91333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C1813100-6423-FF74-B613-99B4FEB2F019}"/>
              </a:ext>
            </a:extLst>
          </p:cNvPr>
          <p:cNvSpPr>
            <a:spLocks noGrp="1" noRot="1" noChangeAspect="1" noChangeArrowheads="1" noTextEdit="1"/>
          </p:cNvSpPr>
          <p:nvPr>
            <p:ph type="sldImg"/>
          </p:nvPr>
        </p:nvSpPr>
        <p:spPr>
          <a:ln/>
        </p:spPr>
      </p:sp>
      <p:sp>
        <p:nvSpPr>
          <p:cNvPr id="6147" name="Notizenplatzhalter 2">
            <a:extLst>
              <a:ext uri="{FF2B5EF4-FFF2-40B4-BE49-F238E27FC236}">
                <a16:creationId xmlns:a16="http://schemas.microsoft.com/office/drawing/2014/main" id="{F599A76D-4864-F640-FC3A-540A2BA43DE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CH" altLang="de-DE" sz="1100" dirty="0"/>
              <a:t>Danken für die Einführung. </a:t>
            </a:r>
          </a:p>
          <a:p>
            <a:r>
              <a:rPr lang="de-CH" altLang="de-DE" sz="1100" dirty="0"/>
              <a:t>Geschätzte Anwesende</a:t>
            </a:r>
          </a:p>
          <a:p>
            <a:r>
              <a:rPr lang="de-CH" altLang="de-DE" sz="1100" dirty="0"/>
              <a:t>Im Thurgau setzen wir die Integrationsagenda Schweiz (kurz: IAS) zentral bei uns in der kantonalen Fachstelle Integration um, </a:t>
            </a:r>
          </a:p>
          <a:p>
            <a:r>
              <a:rPr lang="de-CH" altLang="de-DE" sz="1100" dirty="0"/>
              <a:t>d.h. wir koordinieren die Integrationsförderung von Geflüchteten mit Bleiberecht,</a:t>
            </a:r>
          </a:p>
          <a:p>
            <a:r>
              <a:rPr lang="de-CH" altLang="de-DE" sz="1100" dirty="0"/>
              <a:t>während für die Sozialhilfe dieser Personen dezentral die rund 60 Sozialen Diensten der Thurgauer Gemeinden zuständig sind. </a:t>
            </a:r>
          </a:p>
          <a:p>
            <a:endParaRPr lang="de-CH" altLang="de-DE" sz="1100" dirty="0"/>
          </a:p>
          <a:p>
            <a:r>
              <a:rPr lang="de-CH" altLang="de-DE" sz="1100" dirty="0"/>
              <a:t>Hierbei ist IIZ unsere tagtägliche Arbeit, </a:t>
            </a:r>
          </a:p>
          <a:p>
            <a:r>
              <a:rPr lang="de-CH" altLang="de-DE" sz="1100" dirty="0"/>
              <a:t>denn der Grossteil unseres </a:t>
            </a:r>
            <a:r>
              <a:rPr lang="de-CH" altLang="de-DE" sz="1100" dirty="0" err="1"/>
              <a:t>Klientels</a:t>
            </a:r>
            <a:r>
              <a:rPr lang="de-CH" altLang="de-DE" sz="1100" dirty="0"/>
              <a:t> bezieht Sozialhilfe </a:t>
            </a:r>
            <a:r>
              <a:rPr lang="de-CH" altLang="de-DE" sz="1100" u="sng" dirty="0"/>
              <a:t>und</a:t>
            </a:r>
            <a:r>
              <a:rPr lang="de-CH" altLang="de-DE" sz="1100" dirty="0"/>
              <a:t> besucht Angebote für zur beruflichen Integration.</a:t>
            </a:r>
          </a:p>
          <a:p>
            <a:endParaRPr lang="de-CH" altLang="de-DE" sz="1100" dirty="0"/>
          </a:p>
          <a:p>
            <a:r>
              <a:rPr lang="de-CH" altLang="de-DE" sz="1100" dirty="0"/>
              <a:t>Mein Name ist Bettina Vincenz, ich leite die IAS-Integration von Geflüchteten im Kanton Thurgau</a:t>
            </a:r>
          </a:p>
          <a:p>
            <a:r>
              <a:rPr lang="de-CH" altLang="de-DE" sz="1100" dirty="0"/>
              <a:t>Ich freue mich, Ihnen heute an der nationalen IIZ-Tagung in der Kartause Ittingen unser interkantonales Projekt Triple A vorzustellen.</a:t>
            </a:r>
          </a:p>
          <a:p>
            <a:endParaRPr lang="de-CH" altLang="de-DE" sz="1100" dirty="0"/>
          </a:p>
          <a:p>
            <a:endParaRPr lang="de-CH" altLang="de-DE" sz="1100" dirty="0"/>
          </a:p>
        </p:txBody>
      </p:sp>
      <p:sp>
        <p:nvSpPr>
          <p:cNvPr id="6148" name="Foliennummernplatzhalter 3">
            <a:extLst>
              <a:ext uri="{FF2B5EF4-FFF2-40B4-BE49-F238E27FC236}">
                <a16:creationId xmlns:a16="http://schemas.microsoft.com/office/drawing/2014/main" id="{A1E3D5EF-0D71-0F41-AC65-75E67DA18ADC}"/>
              </a:ext>
            </a:extLst>
          </p:cNvPr>
          <p:cNvSpPr>
            <a:spLocks noGrp="1"/>
          </p:cNvSpPr>
          <p:nvPr>
            <p:ph type="sldNum" sz="quarter" idx="5"/>
          </p:nvPr>
        </p:nvSpPr>
        <p:spPr>
          <a:noFill/>
        </p:spPr>
        <p:txBody>
          <a:bodyPr/>
          <a:lstStyle>
            <a:lvl1pPr defTabSz="923925">
              <a:defRPr sz="2500" b="1">
                <a:solidFill>
                  <a:schemeClr val="tx2"/>
                </a:solidFill>
                <a:latin typeface="Arial" panose="020B0604020202020204" pitchFamily="34" charset="0"/>
                <a:cs typeface="Arial" panose="020B0604020202020204" pitchFamily="34" charset="0"/>
              </a:defRPr>
            </a:lvl1pPr>
            <a:lvl2pPr defTabSz="923925">
              <a:defRPr sz="2500" b="1">
                <a:solidFill>
                  <a:schemeClr val="tx2"/>
                </a:solidFill>
                <a:latin typeface="Arial" panose="020B0604020202020204" pitchFamily="34" charset="0"/>
                <a:cs typeface="Arial" panose="020B0604020202020204" pitchFamily="34" charset="0"/>
              </a:defRPr>
            </a:lvl2pPr>
            <a:lvl3pPr defTabSz="923925">
              <a:defRPr sz="2500" b="1">
                <a:solidFill>
                  <a:schemeClr val="tx2"/>
                </a:solidFill>
                <a:latin typeface="Arial" panose="020B0604020202020204" pitchFamily="34" charset="0"/>
                <a:cs typeface="Arial" panose="020B0604020202020204" pitchFamily="34" charset="0"/>
              </a:defRPr>
            </a:lvl3pPr>
            <a:lvl4pPr defTabSz="923925">
              <a:defRPr sz="2500" b="1">
                <a:solidFill>
                  <a:schemeClr val="tx2"/>
                </a:solidFill>
                <a:latin typeface="Arial" panose="020B0604020202020204" pitchFamily="34" charset="0"/>
                <a:cs typeface="Arial" panose="020B0604020202020204" pitchFamily="34" charset="0"/>
              </a:defRPr>
            </a:lvl4pPr>
            <a:lvl5pPr defTabSz="923925">
              <a:defRPr sz="2500" b="1">
                <a:solidFill>
                  <a:schemeClr val="tx2"/>
                </a:solidFill>
                <a:latin typeface="Arial" panose="020B0604020202020204" pitchFamily="34" charset="0"/>
                <a:cs typeface="Arial" panose="020B0604020202020204" pitchFamily="34" charset="0"/>
              </a:defRPr>
            </a:lvl5pPr>
            <a:lvl6pPr marL="2279650" indent="1588" defTabSz="923925"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3925"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3925"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3925"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A3D4DFC4-D333-4F5D-8B41-9D234593E5A0}" type="slidenum">
              <a:rPr lang="de-CH" altLang="de-DE" sz="1200">
                <a:solidFill>
                  <a:srgbClr val="000000"/>
                </a:solidFill>
              </a:rPr>
              <a:pPr/>
              <a:t>1</a:t>
            </a:fld>
            <a:endParaRPr lang="de-CH" altLang="de-DE"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a:extLst>
              <a:ext uri="{FF2B5EF4-FFF2-40B4-BE49-F238E27FC236}">
                <a16:creationId xmlns:a16="http://schemas.microsoft.com/office/drawing/2014/main" id="{965DDC36-81F0-1CED-D5F4-AB81159872B8}"/>
              </a:ext>
            </a:extLst>
          </p:cNvPr>
          <p:cNvSpPr>
            <a:spLocks noGrp="1" noRot="1" noChangeAspect="1" noTextEdit="1"/>
          </p:cNvSpPr>
          <p:nvPr>
            <p:ph type="sldImg"/>
          </p:nvPr>
        </p:nvSpPr>
        <p:spPr>
          <a:ln/>
        </p:spPr>
      </p:sp>
      <p:sp>
        <p:nvSpPr>
          <p:cNvPr id="24579" name="Notizenplatzhalter 2">
            <a:extLst>
              <a:ext uri="{FF2B5EF4-FFF2-40B4-BE49-F238E27FC236}">
                <a16:creationId xmlns:a16="http://schemas.microsoft.com/office/drawing/2014/main" id="{EA80620E-3CF8-8906-F298-5AF55C9299D8}"/>
              </a:ext>
            </a:extLst>
          </p:cNvPr>
          <p:cNvSpPr>
            <a:spLocks noGrp="1"/>
          </p:cNvSpPr>
          <p:nvPr>
            <p:ph type="body" idx="1"/>
          </p:nvPr>
        </p:nvSpPr>
        <p:spPr>
          <a:noFill/>
        </p:spPr>
        <p:txBody>
          <a:bodyPr/>
          <a:lstStyle/>
          <a:p>
            <a:endParaRPr lang="de-DE" altLang="de-DE"/>
          </a:p>
        </p:txBody>
      </p:sp>
      <p:sp>
        <p:nvSpPr>
          <p:cNvPr id="24580" name="Foliennummernplatzhalter 3">
            <a:extLst>
              <a:ext uri="{FF2B5EF4-FFF2-40B4-BE49-F238E27FC236}">
                <a16:creationId xmlns:a16="http://schemas.microsoft.com/office/drawing/2014/main" id="{FF5B02E1-4782-9E35-979D-00C80143B339}"/>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66B90CEC-0100-4F17-84B7-C7C7E063F95B}" type="slidenum">
              <a:rPr lang="de-CH" altLang="de-DE" sz="1200"/>
              <a:pPr/>
              <a:t>10</a:t>
            </a:fld>
            <a:endParaRPr lang="de-CH" altLang="de-DE"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a:extLst>
              <a:ext uri="{FF2B5EF4-FFF2-40B4-BE49-F238E27FC236}">
                <a16:creationId xmlns:a16="http://schemas.microsoft.com/office/drawing/2014/main" id="{24C1C52A-C4ED-CEAC-AEB3-D03B23700656}"/>
              </a:ext>
            </a:extLst>
          </p:cNvPr>
          <p:cNvSpPr>
            <a:spLocks noGrp="1" noRot="1" noChangeAspect="1" noTextEdit="1"/>
          </p:cNvSpPr>
          <p:nvPr>
            <p:ph type="sldImg"/>
          </p:nvPr>
        </p:nvSpPr>
        <p:spPr>
          <a:ln/>
        </p:spPr>
      </p:sp>
      <p:sp>
        <p:nvSpPr>
          <p:cNvPr id="26627" name="Notizenplatzhalter 2">
            <a:extLst>
              <a:ext uri="{FF2B5EF4-FFF2-40B4-BE49-F238E27FC236}">
                <a16:creationId xmlns:a16="http://schemas.microsoft.com/office/drawing/2014/main" id="{794FB896-5854-E267-F664-FE473D3D87C1}"/>
              </a:ext>
            </a:extLst>
          </p:cNvPr>
          <p:cNvSpPr>
            <a:spLocks noGrp="1"/>
          </p:cNvSpPr>
          <p:nvPr>
            <p:ph type="body" idx="1"/>
          </p:nvPr>
        </p:nvSpPr>
        <p:spPr>
          <a:noFill/>
        </p:spPr>
        <p:txBody>
          <a:bodyPr/>
          <a:lstStyle/>
          <a:p>
            <a:endParaRPr lang="de-DE" altLang="de-DE"/>
          </a:p>
        </p:txBody>
      </p:sp>
      <p:sp>
        <p:nvSpPr>
          <p:cNvPr id="26628" name="Foliennummernplatzhalter 3">
            <a:extLst>
              <a:ext uri="{FF2B5EF4-FFF2-40B4-BE49-F238E27FC236}">
                <a16:creationId xmlns:a16="http://schemas.microsoft.com/office/drawing/2014/main" id="{32B9C7F3-8B51-A45C-2F00-5CA643DCE199}"/>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7BD21956-5741-4225-B1C7-AB1D6187A6E3}" type="slidenum">
              <a:rPr lang="de-CH" altLang="de-DE" sz="1200"/>
              <a:pPr/>
              <a:t>11</a:t>
            </a:fld>
            <a:endParaRPr lang="de-CH" altLang="de-D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a:extLst>
              <a:ext uri="{FF2B5EF4-FFF2-40B4-BE49-F238E27FC236}">
                <a16:creationId xmlns:a16="http://schemas.microsoft.com/office/drawing/2014/main" id="{3E5C2182-8182-C030-0F1F-64709984A209}"/>
              </a:ext>
            </a:extLst>
          </p:cNvPr>
          <p:cNvSpPr>
            <a:spLocks noGrp="1" noRot="1" noChangeAspect="1" noTextEdit="1"/>
          </p:cNvSpPr>
          <p:nvPr>
            <p:ph type="sldImg"/>
          </p:nvPr>
        </p:nvSpPr>
        <p:spPr>
          <a:ln/>
        </p:spPr>
      </p:sp>
      <p:sp>
        <p:nvSpPr>
          <p:cNvPr id="8195" name="Notizenplatzhalter 2">
            <a:extLst>
              <a:ext uri="{FF2B5EF4-FFF2-40B4-BE49-F238E27FC236}">
                <a16:creationId xmlns:a16="http://schemas.microsoft.com/office/drawing/2014/main" id="{E01047EC-B51B-37D0-2159-73A3F01F89FC}"/>
              </a:ext>
            </a:extLst>
          </p:cNvPr>
          <p:cNvSpPr>
            <a:spLocks noGrp="1"/>
          </p:cNvSpPr>
          <p:nvPr>
            <p:ph type="body" idx="1"/>
          </p:nvPr>
        </p:nvSpPr>
        <p:spPr>
          <a:noFill/>
        </p:spPr>
        <p:txBody>
          <a:bodyPr/>
          <a:lstStyle/>
          <a:p>
            <a:r>
              <a:rPr lang="de-DE" altLang="de-DE" sz="1100"/>
              <a:t>Denken Sie an die Resettlement-Flüchtlinge, die aufgrund ihrer Vulnerabilität als </a:t>
            </a:r>
            <a:r>
              <a:rPr lang="de-CH" altLang="de-DE" sz="1100"/>
              <a:t>besonders schutzbedürftige in einem UNHCR-Camp ausgewählt und in die Schweiz geholt werden</a:t>
            </a:r>
          </a:p>
          <a:p>
            <a:endParaRPr lang="de-CH" altLang="de-DE" sz="1100"/>
          </a:p>
          <a:p>
            <a:r>
              <a:rPr lang="de-CH" altLang="de-DE" sz="1100"/>
              <a:t>Aber auch andere Geflüchtete, die auf dem See- oder Landweg in die Schweiz kommen, bringen gesundheitliche Themen mit.</a:t>
            </a:r>
          </a:p>
          <a:p>
            <a:endParaRPr lang="de-CH" altLang="de-DE" sz="1100"/>
          </a:p>
          <a:p>
            <a:r>
              <a:rPr lang="de-CH" altLang="de-DE" sz="1100"/>
              <a:t>I.d.R. nicht IV-berechtigt</a:t>
            </a:r>
          </a:p>
          <a:p>
            <a:endParaRPr lang="de-DE" altLang="de-DE" sz="1100"/>
          </a:p>
          <a:p>
            <a:r>
              <a:rPr lang="de-DE" altLang="de-DE" sz="1100"/>
              <a:t>Ausgangslage Programm R</a:t>
            </a:r>
          </a:p>
          <a:p>
            <a:r>
              <a:rPr lang="de-DE" altLang="de-DE" sz="1100"/>
              <a:t>„Es gibt zunehmend Personen, die spezifische Massnahmen und Zeit benötigen, um Fuss zu fassen. Der Umgang mit Zielgruppen mit besonderen Bedürfnissen ist eine Frage, mit der sich staatliche Institutionen vermehrt - im Rahmen der Integrationsagenda Schweiz (IAS), aber auch darüber hinaus - auseinandersetzen, beispielsweise im Kontext der Interinstitutionellen Zusammenarbeit IIZ. Dabei zeigt sich, dass es an zielgerichteten Massnahmen fehlt, um die Ressourcen von Personen, die sich nicht leicht in eine Ausbildung oder in den Arbeitsmarkt integrieren lassen, zu stärken.“</a:t>
            </a:r>
            <a:endParaRPr lang="de-CH" altLang="de-DE" sz="1100"/>
          </a:p>
          <a:p>
            <a:endParaRPr lang="de-CH" altLang="de-DE"/>
          </a:p>
        </p:txBody>
      </p:sp>
      <p:sp>
        <p:nvSpPr>
          <p:cNvPr id="8196" name="Foliennummernplatzhalter 3">
            <a:extLst>
              <a:ext uri="{FF2B5EF4-FFF2-40B4-BE49-F238E27FC236}">
                <a16:creationId xmlns:a16="http://schemas.microsoft.com/office/drawing/2014/main" id="{33FB9689-B7A4-74CD-2FA6-A637D03FBD35}"/>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CAEFBE83-BD55-4E59-95F9-F496FCF07CC1}" type="slidenum">
              <a:rPr lang="de-CH" altLang="de-DE" sz="1200"/>
              <a:pPr/>
              <a:t>2</a:t>
            </a:fld>
            <a:endParaRPr lang="de-CH" altLang="de-DE"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bildplatzhalter 1">
            <a:extLst>
              <a:ext uri="{FF2B5EF4-FFF2-40B4-BE49-F238E27FC236}">
                <a16:creationId xmlns:a16="http://schemas.microsoft.com/office/drawing/2014/main" id="{78B2422A-1E4D-571A-B078-088336868F63}"/>
              </a:ext>
            </a:extLst>
          </p:cNvPr>
          <p:cNvSpPr>
            <a:spLocks noGrp="1" noRot="1" noChangeAspect="1" noTextEdit="1"/>
          </p:cNvSpPr>
          <p:nvPr>
            <p:ph type="sldImg"/>
          </p:nvPr>
        </p:nvSpPr>
        <p:spPr>
          <a:ln/>
        </p:spPr>
      </p:sp>
      <p:sp>
        <p:nvSpPr>
          <p:cNvPr id="10243" name="Notizenplatzhalter 2">
            <a:extLst>
              <a:ext uri="{FF2B5EF4-FFF2-40B4-BE49-F238E27FC236}">
                <a16:creationId xmlns:a16="http://schemas.microsoft.com/office/drawing/2014/main" id="{915C2F4D-BDF9-3C8E-C723-3BECA83A42B7}"/>
              </a:ext>
            </a:extLst>
          </p:cNvPr>
          <p:cNvSpPr>
            <a:spLocks noGrp="1"/>
          </p:cNvSpPr>
          <p:nvPr>
            <p:ph type="body" idx="1"/>
          </p:nvPr>
        </p:nvSpPr>
        <p:spPr>
          <a:noFill/>
        </p:spPr>
        <p:txBody>
          <a:bodyPr/>
          <a:lstStyle/>
          <a:p>
            <a:endParaRPr lang="de-DE" altLang="de-DE"/>
          </a:p>
        </p:txBody>
      </p:sp>
      <p:sp>
        <p:nvSpPr>
          <p:cNvPr id="10244" name="Foliennummernplatzhalter 3">
            <a:extLst>
              <a:ext uri="{FF2B5EF4-FFF2-40B4-BE49-F238E27FC236}">
                <a16:creationId xmlns:a16="http://schemas.microsoft.com/office/drawing/2014/main" id="{4AE04DB0-9C62-2B90-73D6-43794946124A}"/>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9273944D-409F-4B47-AF7B-4DC2F6067411}" type="slidenum">
              <a:rPr lang="de-CH" altLang="de-DE" sz="1200"/>
              <a:pPr/>
              <a:t>3</a:t>
            </a:fld>
            <a:endParaRPr lang="de-CH" altLang="de-DE"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bildplatzhalter 1">
            <a:extLst>
              <a:ext uri="{FF2B5EF4-FFF2-40B4-BE49-F238E27FC236}">
                <a16:creationId xmlns:a16="http://schemas.microsoft.com/office/drawing/2014/main" id="{649D1EF6-F3C8-4AEA-44A9-9BF0E5456748}"/>
              </a:ext>
            </a:extLst>
          </p:cNvPr>
          <p:cNvSpPr>
            <a:spLocks noGrp="1" noRot="1" noChangeAspect="1" noTextEdit="1"/>
          </p:cNvSpPr>
          <p:nvPr>
            <p:ph type="sldImg"/>
          </p:nvPr>
        </p:nvSpPr>
        <p:spPr>
          <a:ln/>
        </p:spPr>
      </p:sp>
      <p:sp>
        <p:nvSpPr>
          <p:cNvPr id="12291" name="Notizenplatzhalter 2">
            <a:extLst>
              <a:ext uri="{FF2B5EF4-FFF2-40B4-BE49-F238E27FC236}">
                <a16:creationId xmlns:a16="http://schemas.microsoft.com/office/drawing/2014/main" id="{A6267B60-F466-91CC-6EE2-65A1ECA22877}"/>
              </a:ext>
            </a:extLst>
          </p:cNvPr>
          <p:cNvSpPr>
            <a:spLocks noGrp="1"/>
          </p:cNvSpPr>
          <p:nvPr>
            <p:ph type="body" idx="1"/>
          </p:nvPr>
        </p:nvSpPr>
        <p:spPr>
          <a:noFill/>
        </p:spPr>
        <p:txBody>
          <a:bodyPr/>
          <a:lstStyle/>
          <a:p>
            <a:endParaRPr lang="de-DE" altLang="de-DE"/>
          </a:p>
        </p:txBody>
      </p:sp>
      <p:sp>
        <p:nvSpPr>
          <p:cNvPr id="12292" name="Foliennummernplatzhalter 3">
            <a:extLst>
              <a:ext uri="{FF2B5EF4-FFF2-40B4-BE49-F238E27FC236}">
                <a16:creationId xmlns:a16="http://schemas.microsoft.com/office/drawing/2014/main" id="{4F77CFB7-8CBD-2808-4A61-41A89A02EC02}"/>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6AA071BD-F585-4669-841C-5CAB55C2C766}" type="slidenum">
              <a:rPr lang="de-CH" altLang="de-DE" sz="1200"/>
              <a:pPr/>
              <a:t>4</a:t>
            </a:fld>
            <a:endParaRPr lang="de-CH" altLang="de-DE"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bildplatzhalter 1">
            <a:extLst>
              <a:ext uri="{FF2B5EF4-FFF2-40B4-BE49-F238E27FC236}">
                <a16:creationId xmlns:a16="http://schemas.microsoft.com/office/drawing/2014/main" id="{08952F0D-01BD-84A5-2B90-1E6220FBC8D0}"/>
              </a:ext>
            </a:extLst>
          </p:cNvPr>
          <p:cNvSpPr>
            <a:spLocks noGrp="1" noRot="1" noChangeAspect="1" noTextEdit="1"/>
          </p:cNvSpPr>
          <p:nvPr>
            <p:ph type="sldImg"/>
          </p:nvPr>
        </p:nvSpPr>
        <p:spPr>
          <a:ln/>
        </p:spPr>
      </p:sp>
      <p:sp>
        <p:nvSpPr>
          <p:cNvPr id="14339" name="Notizenplatzhalter 2">
            <a:extLst>
              <a:ext uri="{FF2B5EF4-FFF2-40B4-BE49-F238E27FC236}">
                <a16:creationId xmlns:a16="http://schemas.microsoft.com/office/drawing/2014/main" id="{43B407EF-A881-F536-0E71-72767FD75B3D}"/>
              </a:ext>
            </a:extLst>
          </p:cNvPr>
          <p:cNvSpPr>
            <a:spLocks noGrp="1"/>
          </p:cNvSpPr>
          <p:nvPr>
            <p:ph type="body" idx="1"/>
          </p:nvPr>
        </p:nvSpPr>
        <p:spPr>
          <a:noFill/>
        </p:spPr>
        <p:txBody>
          <a:bodyPr/>
          <a:lstStyle/>
          <a:p>
            <a:endParaRPr lang="de-DE" altLang="de-DE"/>
          </a:p>
        </p:txBody>
      </p:sp>
      <p:sp>
        <p:nvSpPr>
          <p:cNvPr id="14340" name="Foliennummernplatzhalter 3">
            <a:extLst>
              <a:ext uri="{FF2B5EF4-FFF2-40B4-BE49-F238E27FC236}">
                <a16:creationId xmlns:a16="http://schemas.microsoft.com/office/drawing/2014/main" id="{706E913D-A104-3EF5-6CB0-4ECE878C2338}"/>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10EDAB24-09A6-4EB2-819E-D4EE139FA517}" type="slidenum">
              <a:rPr lang="de-CH" altLang="de-DE" sz="1200"/>
              <a:pPr/>
              <a:t>5</a:t>
            </a:fld>
            <a:endParaRPr lang="de-CH" altLang="de-DE"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a:extLst>
              <a:ext uri="{FF2B5EF4-FFF2-40B4-BE49-F238E27FC236}">
                <a16:creationId xmlns:a16="http://schemas.microsoft.com/office/drawing/2014/main" id="{680ECB4A-60D1-1082-927C-6AAE98CCA0DF}"/>
              </a:ext>
            </a:extLst>
          </p:cNvPr>
          <p:cNvSpPr>
            <a:spLocks noGrp="1" noRot="1" noChangeAspect="1" noTextEdit="1"/>
          </p:cNvSpPr>
          <p:nvPr>
            <p:ph type="sldImg"/>
          </p:nvPr>
        </p:nvSpPr>
        <p:spPr>
          <a:ln/>
        </p:spPr>
      </p:sp>
      <p:sp>
        <p:nvSpPr>
          <p:cNvPr id="16387" name="Notizenplatzhalter 2">
            <a:extLst>
              <a:ext uri="{FF2B5EF4-FFF2-40B4-BE49-F238E27FC236}">
                <a16:creationId xmlns:a16="http://schemas.microsoft.com/office/drawing/2014/main" id="{D9B4748B-0FAD-15E6-C565-A2D0E6079ABF}"/>
              </a:ext>
            </a:extLst>
          </p:cNvPr>
          <p:cNvSpPr>
            <a:spLocks noGrp="1"/>
          </p:cNvSpPr>
          <p:nvPr>
            <p:ph type="body" idx="1"/>
          </p:nvPr>
        </p:nvSpPr>
        <p:spPr>
          <a:noFill/>
        </p:spPr>
        <p:txBody>
          <a:bodyPr/>
          <a:lstStyle/>
          <a:p>
            <a:endParaRPr lang="de-DE" altLang="de-DE"/>
          </a:p>
        </p:txBody>
      </p:sp>
      <p:sp>
        <p:nvSpPr>
          <p:cNvPr id="16388" name="Foliennummernplatzhalter 3">
            <a:extLst>
              <a:ext uri="{FF2B5EF4-FFF2-40B4-BE49-F238E27FC236}">
                <a16:creationId xmlns:a16="http://schemas.microsoft.com/office/drawing/2014/main" id="{6762C77D-D783-8F5D-5EE8-71458F632766}"/>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92CF022E-C208-44C3-988D-D33CD826962B}" type="slidenum">
              <a:rPr lang="de-CH" altLang="de-DE" sz="1200"/>
              <a:pPr/>
              <a:t>6</a:t>
            </a:fld>
            <a:endParaRPr lang="de-CH" altLang="de-DE"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a:extLst>
              <a:ext uri="{FF2B5EF4-FFF2-40B4-BE49-F238E27FC236}">
                <a16:creationId xmlns:a16="http://schemas.microsoft.com/office/drawing/2014/main" id="{C78E890C-3118-4AFA-EA9B-B6873DBF523B}"/>
              </a:ext>
            </a:extLst>
          </p:cNvPr>
          <p:cNvSpPr>
            <a:spLocks noGrp="1" noRot="1" noChangeAspect="1" noTextEdit="1"/>
          </p:cNvSpPr>
          <p:nvPr>
            <p:ph type="sldImg"/>
          </p:nvPr>
        </p:nvSpPr>
        <p:spPr>
          <a:ln/>
        </p:spPr>
      </p:sp>
      <p:sp>
        <p:nvSpPr>
          <p:cNvPr id="18435" name="Notizenplatzhalter 2">
            <a:extLst>
              <a:ext uri="{FF2B5EF4-FFF2-40B4-BE49-F238E27FC236}">
                <a16:creationId xmlns:a16="http://schemas.microsoft.com/office/drawing/2014/main" id="{EE42634A-49B1-2F9D-55C0-B4E6040E8E47}"/>
              </a:ext>
            </a:extLst>
          </p:cNvPr>
          <p:cNvSpPr>
            <a:spLocks noGrp="1"/>
          </p:cNvSpPr>
          <p:nvPr>
            <p:ph type="body" idx="1"/>
          </p:nvPr>
        </p:nvSpPr>
        <p:spPr>
          <a:xfrm>
            <a:off x="962025" y="4603750"/>
            <a:ext cx="4984750" cy="4467225"/>
          </a:xfrm>
          <a:noFill/>
        </p:spPr>
        <p:txBody>
          <a:bodyPr/>
          <a:lstStyle/>
          <a:p>
            <a:r>
              <a:rPr lang="de-DE" altLang="de-DE"/>
              <a:t>Triple A besteht aus 3 Phasen</a:t>
            </a:r>
          </a:p>
          <a:p>
            <a:endParaRPr lang="de-DE" altLang="de-DE"/>
          </a:p>
          <a:p>
            <a:r>
              <a:rPr lang="de-DE" altLang="de-DE"/>
              <a:t>Phase 1: 35 P. jährlich</a:t>
            </a:r>
          </a:p>
          <a:p>
            <a:r>
              <a:rPr lang="de-DE" altLang="de-DE"/>
              <a:t>Phase 2: 16 P. jährlich </a:t>
            </a:r>
          </a:p>
          <a:p>
            <a:r>
              <a:rPr lang="de-DE" altLang="de-DE"/>
              <a:t>Phase 3: 25 P. jährlich</a:t>
            </a:r>
          </a:p>
        </p:txBody>
      </p:sp>
      <p:sp>
        <p:nvSpPr>
          <p:cNvPr id="18436" name="Foliennummernplatzhalter 3">
            <a:extLst>
              <a:ext uri="{FF2B5EF4-FFF2-40B4-BE49-F238E27FC236}">
                <a16:creationId xmlns:a16="http://schemas.microsoft.com/office/drawing/2014/main" id="{EB864DDD-A382-AA4F-9A55-A8EF9CC4E787}"/>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DB4F190F-E987-48BA-BF9F-55683F387891}" type="slidenum">
              <a:rPr lang="de-CH" altLang="de-DE" sz="1200"/>
              <a:pPr/>
              <a:t>7</a:t>
            </a:fld>
            <a:endParaRPr lang="de-CH" altLang="de-DE"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a:extLst>
              <a:ext uri="{FF2B5EF4-FFF2-40B4-BE49-F238E27FC236}">
                <a16:creationId xmlns:a16="http://schemas.microsoft.com/office/drawing/2014/main" id="{AE6383C3-F428-01C7-A9DA-A93808146DFA}"/>
              </a:ext>
            </a:extLst>
          </p:cNvPr>
          <p:cNvSpPr>
            <a:spLocks noGrp="1" noRot="1" noChangeAspect="1" noTextEdit="1"/>
          </p:cNvSpPr>
          <p:nvPr>
            <p:ph type="sldImg"/>
          </p:nvPr>
        </p:nvSpPr>
        <p:spPr>
          <a:ln/>
        </p:spPr>
      </p:sp>
      <p:sp>
        <p:nvSpPr>
          <p:cNvPr id="20483" name="Notizenplatzhalter 2">
            <a:extLst>
              <a:ext uri="{FF2B5EF4-FFF2-40B4-BE49-F238E27FC236}">
                <a16:creationId xmlns:a16="http://schemas.microsoft.com/office/drawing/2014/main" id="{10B62D94-65A8-A720-051C-69EA8AF59E5F}"/>
              </a:ext>
            </a:extLst>
          </p:cNvPr>
          <p:cNvSpPr>
            <a:spLocks noGrp="1"/>
          </p:cNvSpPr>
          <p:nvPr>
            <p:ph type="body" idx="1"/>
          </p:nvPr>
        </p:nvSpPr>
        <p:spPr>
          <a:noFill/>
        </p:spPr>
        <p:txBody>
          <a:bodyPr/>
          <a:lstStyle/>
          <a:p>
            <a:r>
              <a:rPr lang="de-DE" altLang="de-DE"/>
              <a:t>Im Kanton Schaffhausen bereits bestehend.</a:t>
            </a:r>
          </a:p>
          <a:p>
            <a:r>
              <a:rPr lang="de-DE" altLang="de-DE"/>
              <a:t>Eine solche Abklärung kann sein: </a:t>
            </a:r>
          </a:p>
          <a:p>
            <a:r>
              <a:rPr lang="de-DE" altLang="de-DE"/>
              <a:t>Logpädie</a:t>
            </a:r>
          </a:p>
          <a:p>
            <a:r>
              <a:rPr lang="de-DE" altLang="de-DE"/>
              <a:t>Psychiatrisch</a:t>
            </a:r>
          </a:p>
          <a:p>
            <a:r>
              <a:rPr lang="de-DE" altLang="de-DE"/>
              <a:t>Medizinisch</a:t>
            </a:r>
          </a:p>
          <a:p>
            <a:endParaRPr lang="de-DE" altLang="de-DE"/>
          </a:p>
        </p:txBody>
      </p:sp>
      <p:sp>
        <p:nvSpPr>
          <p:cNvPr id="20484" name="Foliennummernplatzhalter 3">
            <a:extLst>
              <a:ext uri="{FF2B5EF4-FFF2-40B4-BE49-F238E27FC236}">
                <a16:creationId xmlns:a16="http://schemas.microsoft.com/office/drawing/2014/main" id="{9EF7BF83-E608-8838-8E80-AFFB4B0E1E1F}"/>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DF1E0DC6-3A84-4EDE-9DB0-BF5E6E2C53E8}" type="slidenum">
              <a:rPr lang="de-CH" altLang="de-DE" sz="1200"/>
              <a:pPr/>
              <a:t>8</a:t>
            </a:fld>
            <a:endParaRPr lang="de-CH" altLang="de-DE"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a:extLst>
              <a:ext uri="{FF2B5EF4-FFF2-40B4-BE49-F238E27FC236}">
                <a16:creationId xmlns:a16="http://schemas.microsoft.com/office/drawing/2014/main" id="{468DD37B-8F3B-A0A8-6205-E46AE4044B55}"/>
              </a:ext>
            </a:extLst>
          </p:cNvPr>
          <p:cNvSpPr>
            <a:spLocks noGrp="1" noRot="1" noChangeAspect="1" noTextEdit="1"/>
          </p:cNvSpPr>
          <p:nvPr>
            <p:ph type="sldImg"/>
          </p:nvPr>
        </p:nvSpPr>
        <p:spPr>
          <a:ln/>
        </p:spPr>
      </p:sp>
      <p:sp>
        <p:nvSpPr>
          <p:cNvPr id="22531" name="Notizenplatzhalter 2">
            <a:extLst>
              <a:ext uri="{FF2B5EF4-FFF2-40B4-BE49-F238E27FC236}">
                <a16:creationId xmlns:a16="http://schemas.microsoft.com/office/drawing/2014/main" id="{5DC78D21-8977-E1C9-1885-B9FB4DC489F7}"/>
              </a:ext>
            </a:extLst>
          </p:cNvPr>
          <p:cNvSpPr>
            <a:spLocks noGrp="1"/>
          </p:cNvSpPr>
          <p:nvPr>
            <p:ph type="body" idx="1"/>
          </p:nvPr>
        </p:nvSpPr>
        <p:spPr>
          <a:noFill/>
        </p:spPr>
        <p:txBody>
          <a:bodyPr/>
          <a:lstStyle/>
          <a:p>
            <a:r>
              <a:rPr lang="de-DE" altLang="de-DE"/>
              <a:t>Für uns im TG aber auch im Kt. SH eine neue Form der Abklärung</a:t>
            </a:r>
          </a:p>
          <a:p>
            <a:r>
              <a:rPr lang="de-DE" altLang="de-DE"/>
              <a:t>Der Kanton GR hat im Rahmen der IAS-Umsetzung bereits mehrjährige gute Erfahrungen mit Appisberg</a:t>
            </a:r>
          </a:p>
          <a:p>
            <a:endParaRPr lang="de-DE" altLang="de-DE"/>
          </a:p>
        </p:txBody>
      </p:sp>
      <p:sp>
        <p:nvSpPr>
          <p:cNvPr id="22532" name="Foliennummernplatzhalter 3">
            <a:extLst>
              <a:ext uri="{FF2B5EF4-FFF2-40B4-BE49-F238E27FC236}">
                <a16:creationId xmlns:a16="http://schemas.microsoft.com/office/drawing/2014/main" id="{E046540F-AE5C-F8A9-599A-4487D3D3A823}"/>
              </a:ext>
            </a:extLst>
          </p:cNvPr>
          <p:cNvSpPr>
            <a:spLocks noGrp="1"/>
          </p:cNvSpPr>
          <p:nvPr>
            <p:ph type="sldNum" sz="quarter" idx="5"/>
          </p:nvPr>
        </p:nvSpPr>
        <p:spPr>
          <a:noFill/>
        </p:spPr>
        <p:txBody>
          <a:bodyPr/>
          <a:lstStyle>
            <a:lvl1pPr defTabSz="927100">
              <a:defRPr sz="2500" b="1">
                <a:solidFill>
                  <a:schemeClr val="tx2"/>
                </a:solidFill>
                <a:latin typeface="Arial" panose="020B0604020202020204" pitchFamily="34" charset="0"/>
                <a:cs typeface="Arial" panose="020B0604020202020204" pitchFamily="34" charset="0"/>
              </a:defRPr>
            </a:lvl1pPr>
            <a:lvl2pPr defTabSz="927100">
              <a:defRPr sz="2500" b="1">
                <a:solidFill>
                  <a:schemeClr val="tx2"/>
                </a:solidFill>
                <a:latin typeface="Arial" panose="020B0604020202020204" pitchFamily="34" charset="0"/>
                <a:cs typeface="Arial" panose="020B0604020202020204" pitchFamily="34" charset="0"/>
              </a:defRPr>
            </a:lvl2pPr>
            <a:lvl3pPr defTabSz="927100">
              <a:defRPr sz="2500" b="1">
                <a:solidFill>
                  <a:schemeClr val="tx2"/>
                </a:solidFill>
                <a:latin typeface="Arial" panose="020B0604020202020204" pitchFamily="34" charset="0"/>
                <a:cs typeface="Arial" panose="020B0604020202020204" pitchFamily="34" charset="0"/>
              </a:defRPr>
            </a:lvl3pPr>
            <a:lvl4pPr defTabSz="927100">
              <a:defRPr sz="2500" b="1">
                <a:solidFill>
                  <a:schemeClr val="tx2"/>
                </a:solidFill>
                <a:latin typeface="Arial" panose="020B0604020202020204" pitchFamily="34" charset="0"/>
                <a:cs typeface="Arial" panose="020B0604020202020204" pitchFamily="34" charset="0"/>
              </a:defRPr>
            </a:lvl4pPr>
            <a:lvl5pPr defTabSz="927100">
              <a:defRPr sz="2500" b="1">
                <a:solidFill>
                  <a:schemeClr val="tx2"/>
                </a:solidFill>
                <a:latin typeface="Arial" panose="020B0604020202020204" pitchFamily="34" charset="0"/>
                <a:cs typeface="Arial" panose="020B0604020202020204" pitchFamily="34" charset="0"/>
              </a:defRPr>
            </a:lvl5pPr>
            <a:lvl6pPr marL="22796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927100"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BC1F619A-AFAA-4BC7-BC78-BE9E549300A5}" type="slidenum">
              <a:rPr lang="de-CH" altLang="de-DE" sz="1200"/>
              <a:pPr/>
              <a:t>9</a:t>
            </a:fld>
            <a:endParaRPr lang="de-CH" altLang="de-DE"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B96210CF-C298-D8ED-6C63-32C2B5F7DC70}"/>
              </a:ext>
            </a:extLst>
          </p:cNvPr>
          <p:cNvSpPr>
            <a:spLocks noChangeArrowheads="1"/>
          </p:cNvSpPr>
          <p:nvPr userDrawn="1"/>
        </p:nvSpPr>
        <p:spPr bwMode="auto">
          <a:xfrm>
            <a:off x="4175125" y="2649538"/>
            <a:ext cx="1760538"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38" tIns="45667" rIns="91338" bIns="45667">
            <a:spAutoFit/>
          </a:bodyPr>
          <a:lstStyle>
            <a:lvl1pPr eaLnBrk="0" hangingPunct="0">
              <a:defRPr sz="2500" b="1">
                <a:solidFill>
                  <a:schemeClr val="tx2"/>
                </a:solidFill>
                <a:latin typeface="Arial" charset="0"/>
              </a:defRPr>
            </a:lvl1pPr>
            <a:lvl2pPr marL="742950" indent="-285750" eaLnBrk="0" hangingPunct="0">
              <a:defRPr sz="2500" b="1">
                <a:solidFill>
                  <a:schemeClr val="tx2"/>
                </a:solidFill>
                <a:latin typeface="Arial" charset="0"/>
              </a:defRPr>
            </a:lvl2pPr>
            <a:lvl3pPr marL="1143000" indent="-228600" eaLnBrk="0" hangingPunct="0">
              <a:defRPr sz="2500" b="1">
                <a:solidFill>
                  <a:schemeClr val="tx2"/>
                </a:solidFill>
                <a:latin typeface="Arial" charset="0"/>
              </a:defRPr>
            </a:lvl3pPr>
            <a:lvl4pPr marL="1600200" indent="-228600" eaLnBrk="0" hangingPunct="0">
              <a:defRPr sz="2500" b="1">
                <a:solidFill>
                  <a:schemeClr val="tx2"/>
                </a:solidFill>
                <a:latin typeface="Arial" charset="0"/>
              </a:defRPr>
            </a:lvl4pPr>
            <a:lvl5pPr marL="2057400" indent="-228600" eaLnBrk="0" hangingPunct="0">
              <a:defRPr sz="2500" b="1">
                <a:solidFill>
                  <a:schemeClr val="tx2"/>
                </a:solidFill>
                <a:latin typeface="Arial" charset="0"/>
              </a:defRPr>
            </a:lvl5pPr>
            <a:lvl6pPr marL="2514600" indent="-228600" eaLnBrk="0" fontAlgn="base" hangingPunct="0">
              <a:lnSpc>
                <a:spcPts val="2900"/>
              </a:lnSpc>
              <a:spcBef>
                <a:spcPct val="0"/>
              </a:spcBef>
              <a:spcAft>
                <a:spcPct val="0"/>
              </a:spcAft>
              <a:defRPr sz="2500" b="1">
                <a:solidFill>
                  <a:schemeClr val="tx2"/>
                </a:solidFill>
                <a:latin typeface="Arial" charset="0"/>
              </a:defRPr>
            </a:lvl6pPr>
            <a:lvl7pPr marL="2971800" indent="-228600" eaLnBrk="0" fontAlgn="base" hangingPunct="0">
              <a:lnSpc>
                <a:spcPts val="2900"/>
              </a:lnSpc>
              <a:spcBef>
                <a:spcPct val="0"/>
              </a:spcBef>
              <a:spcAft>
                <a:spcPct val="0"/>
              </a:spcAft>
              <a:defRPr sz="2500" b="1">
                <a:solidFill>
                  <a:schemeClr val="tx2"/>
                </a:solidFill>
                <a:latin typeface="Arial" charset="0"/>
              </a:defRPr>
            </a:lvl7pPr>
            <a:lvl8pPr marL="3429000" indent="-228600" eaLnBrk="0" fontAlgn="base" hangingPunct="0">
              <a:lnSpc>
                <a:spcPts val="2900"/>
              </a:lnSpc>
              <a:spcBef>
                <a:spcPct val="0"/>
              </a:spcBef>
              <a:spcAft>
                <a:spcPct val="0"/>
              </a:spcAft>
              <a:defRPr sz="2500" b="1">
                <a:solidFill>
                  <a:schemeClr val="tx2"/>
                </a:solidFill>
                <a:latin typeface="Arial" charset="0"/>
              </a:defRPr>
            </a:lvl8pPr>
            <a:lvl9pPr marL="3886200" indent="-228600" eaLnBrk="0" fontAlgn="base" hangingPunct="0">
              <a:lnSpc>
                <a:spcPts val="2900"/>
              </a:lnSpc>
              <a:spcBef>
                <a:spcPct val="0"/>
              </a:spcBef>
              <a:spcAft>
                <a:spcPct val="0"/>
              </a:spcAft>
              <a:defRPr sz="2500" b="1">
                <a:solidFill>
                  <a:schemeClr val="tx2"/>
                </a:solidFill>
                <a:latin typeface="Arial" charset="0"/>
              </a:defRPr>
            </a:lvl9pPr>
          </a:lstStyle>
          <a:p>
            <a:pPr eaLnBrk="1" hangingPunct="1">
              <a:lnSpc>
                <a:spcPts val="2899"/>
              </a:lnSpc>
              <a:defRPr/>
            </a:pPr>
            <a:endParaRPr lang="de-DE" altLang="de-DE">
              <a:cs typeface="+mn-cs"/>
            </a:endParaRPr>
          </a:p>
        </p:txBody>
      </p:sp>
      <p:pic>
        <p:nvPicPr>
          <p:cNvPr id="3" name="Picture 10" descr="KTG113_Horizont_ppt">
            <a:extLst>
              <a:ext uri="{FF2B5EF4-FFF2-40B4-BE49-F238E27FC236}">
                <a16:creationId xmlns:a16="http://schemas.microsoft.com/office/drawing/2014/main" id="{979F1E3A-4325-01C1-4748-95BCAEC69E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3725" y="3886200"/>
            <a:ext cx="8712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1">
            <a:extLst>
              <a:ext uri="{FF2B5EF4-FFF2-40B4-BE49-F238E27FC236}">
                <a16:creationId xmlns:a16="http://schemas.microsoft.com/office/drawing/2014/main" id="{8A28C63D-71A4-314E-2AA0-956AAE31C1AE}"/>
              </a:ext>
            </a:extLst>
          </p:cNvPr>
          <p:cNvSpPr>
            <a:spLocks noChangeArrowheads="1"/>
          </p:cNvSpPr>
          <p:nvPr userDrawn="1"/>
        </p:nvSpPr>
        <p:spPr bwMode="auto">
          <a:xfrm>
            <a:off x="654050" y="660400"/>
            <a:ext cx="3957638"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763" tIns="50882" rIns="101763" bIns="50882"/>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fontAlgn="base">
              <a:spcBef>
                <a:spcPct val="0"/>
              </a:spcBef>
              <a:spcAft>
                <a:spcPct val="0"/>
              </a:spcAft>
              <a:defRPr sz="2400">
                <a:solidFill>
                  <a:schemeClr val="tx1"/>
                </a:solidFill>
                <a:latin typeface="Times New Roman" pitchFamily="18" charset="0"/>
              </a:defRPr>
            </a:lvl6pPr>
            <a:lvl7pPr marL="2952750" defTabSz="1019175" fontAlgn="base">
              <a:spcBef>
                <a:spcPct val="0"/>
              </a:spcBef>
              <a:spcAft>
                <a:spcPct val="0"/>
              </a:spcAft>
              <a:defRPr sz="2400">
                <a:solidFill>
                  <a:schemeClr val="tx1"/>
                </a:solidFill>
                <a:latin typeface="Times New Roman" pitchFamily="18" charset="0"/>
              </a:defRPr>
            </a:lvl7pPr>
            <a:lvl8pPr marL="3409950" defTabSz="1019175" fontAlgn="base">
              <a:spcBef>
                <a:spcPct val="0"/>
              </a:spcBef>
              <a:spcAft>
                <a:spcPct val="0"/>
              </a:spcAft>
              <a:defRPr sz="2400">
                <a:solidFill>
                  <a:schemeClr val="tx1"/>
                </a:solidFill>
                <a:latin typeface="Times New Roman" pitchFamily="18" charset="0"/>
              </a:defRPr>
            </a:lvl8pPr>
            <a:lvl9pPr marL="3867150" defTabSz="1019175" fontAlgn="base">
              <a:spcBef>
                <a:spcPct val="0"/>
              </a:spcBef>
              <a:spcAft>
                <a:spcPct val="0"/>
              </a:spcAft>
              <a:defRPr sz="2400">
                <a:solidFill>
                  <a:schemeClr val="tx1"/>
                </a:solidFill>
                <a:latin typeface="Times New Roman" pitchFamily="18" charset="0"/>
              </a:defRPr>
            </a:lvl9pPr>
          </a:lstStyle>
          <a:p>
            <a:pPr eaLnBrk="1" hangingPunct="1">
              <a:lnSpc>
                <a:spcPts val="1788"/>
              </a:lnSpc>
              <a:defRPr/>
            </a:pPr>
            <a:r>
              <a:rPr lang="de-CH" altLang="de-DE" sz="1600">
                <a:solidFill>
                  <a:schemeClr val="tx2"/>
                </a:solidFill>
                <a:latin typeface="Arial" charset="0"/>
                <a:cs typeface="+mn-cs"/>
              </a:rPr>
              <a:t>Migrationsamt</a:t>
            </a:r>
            <a:endParaRPr lang="de-CH" altLang="de-DE" sz="1600" b="0">
              <a:solidFill>
                <a:schemeClr val="tx2"/>
              </a:solidFill>
              <a:latin typeface="Arial" charset="0"/>
              <a:cs typeface="+mn-cs"/>
            </a:endParaRPr>
          </a:p>
        </p:txBody>
      </p:sp>
      <p:pic>
        <p:nvPicPr>
          <p:cNvPr id="5" name="Picture 12" descr="logo_verw_tg">
            <a:extLst>
              <a:ext uri="{FF2B5EF4-FFF2-40B4-BE49-F238E27FC236}">
                <a16:creationId xmlns:a16="http://schemas.microsoft.com/office/drawing/2014/main" id="{6154D203-76DF-D198-FE48-3FB5A0DD5FA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35738" y="703263"/>
            <a:ext cx="2770187"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654051" y="4664079"/>
            <a:ext cx="8634413" cy="1554163"/>
          </a:xfrm>
        </p:spPr>
        <p:txBody>
          <a:bodyPr/>
          <a:lstStyle>
            <a:lvl1pPr>
              <a:lnSpc>
                <a:spcPts val="5570"/>
              </a:lnSpc>
              <a:defRPr b="0"/>
            </a:lvl1pPr>
          </a:lstStyle>
          <a:p>
            <a:pPr lvl="0"/>
            <a:r>
              <a:rPr lang="de-CH" altLang="de-DE" noProof="0"/>
              <a:t>Mastertitelformat bearbeiten</a:t>
            </a:r>
          </a:p>
        </p:txBody>
      </p:sp>
      <p:sp>
        <p:nvSpPr>
          <p:cNvPr id="6" name="Rectangle 4">
            <a:extLst>
              <a:ext uri="{FF2B5EF4-FFF2-40B4-BE49-F238E27FC236}">
                <a16:creationId xmlns:a16="http://schemas.microsoft.com/office/drawing/2014/main" id="{60BB575C-1919-4E93-FA89-840F9E0534EB}"/>
              </a:ext>
            </a:extLst>
          </p:cNvPr>
          <p:cNvSpPr>
            <a:spLocks noGrp="1" noChangeArrowheads="1"/>
          </p:cNvSpPr>
          <p:nvPr>
            <p:ph type="dt" sz="half" idx="10"/>
          </p:nvPr>
        </p:nvSpPr>
        <p:spPr>
          <a:xfrm>
            <a:off x="669925" y="7081838"/>
            <a:ext cx="2179638" cy="517525"/>
          </a:xfrm>
        </p:spPr>
        <p:txBody>
          <a:bodyPr/>
          <a:lstStyle>
            <a:lvl1pPr>
              <a:defRPr/>
            </a:lvl1pPr>
          </a:lstStyle>
          <a:p>
            <a:pPr>
              <a:defRPr/>
            </a:pPr>
            <a:r>
              <a:rPr lang="de-DE" altLang="de-DE"/>
              <a:t>27.11.2013</a:t>
            </a:r>
            <a:endParaRPr lang="de-CH" altLang="de-DE"/>
          </a:p>
        </p:txBody>
      </p:sp>
      <p:sp>
        <p:nvSpPr>
          <p:cNvPr id="7" name="Rectangle 5">
            <a:extLst>
              <a:ext uri="{FF2B5EF4-FFF2-40B4-BE49-F238E27FC236}">
                <a16:creationId xmlns:a16="http://schemas.microsoft.com/office/drawing/2014/main" id="{8430D68A-7A29-7772-7D4C-F349D0DF91F7}"/>
              </a:ext>
            </a:extLst>
          </p:cNvPr>
          <p:cNvSpPr>
            <a:spLocks noGrp="1" noChangeArrowheads="1"/>
          </p:cNvSpPr>
          <p:nvPr>
            <p:ph type="ftr" sz="quarter" idx="11"/>
          </p:nvPr>
        </p:nvSpPr>
        <p:spPr>
          <a:xfrm>
            <a:off x="3436938" y="7081838"/>
            <a:ext cx="3184525" cy="517525"/>
          </a:xfrm>
        </p:spPr>
        <p:txBody>
          <a:bodyPr/>
          <a:lstStyle>
            <a:lvl1pPr>
              <a:defRPr/>
            </a:lvl1pPr>
          </a:lstStyle>
          <a:p>
            <a:pPr>
              <a:defRPr/>
            </a:pPr>
            <a:r>
              <a:rPr lang="de-CH" altLang="de-DE"/>
              <a:t>Bettina Vincenz, Fachstelle Integration</a:t>
            </a:r>
          </a:p>
        </p:txBody>
      </p:sp>
      <p:sp>
        <p:nvSpPr>
          <p:cNvPr id="8" name="Rectangle 6">
            <a:extLst>
              <a:ext uri="{FF2B5EF4-FFF2-40B4-BE49-F238E27FC236}">
                <a16:creationId xmlns:a16="http://schemas.microsoft.com/office/drawing/2014/main" id="{5BB9BE8D-E213-E334-B2F2-AA9EB516D621}"/>
              </a:ext>
            </a:extLst>
          </p:cNvPr>
          <p:cNvSpPr>
            <a:spLocks noGrp="1" noChangeArrowheads="1"/>
          </p:cNvSpPr>
          <p:nvPr>
            <p:ph type="sldNum" sz="quarter" idx="12"/>
          </p:nvPr>
        </p:nvSpPr>
        <p:spPr>
          <a:xfrm>
            <a:off x="7208838" y="7081838"/>
            <a:ext cx="2095500" cy="517525"/>
          </a:xfrm>
        </p:spPr>
        <p:txBody>
          <a:bodyPr/>
          <a:lstStyle>
            <a:lvl1pPr>
              <a:defRPr/>
            </a:lvl1pPr>
          </a:lstStyle>
          <a:p>
            <a:fld id="{03FF4272-6817-4022-ACB6-92D7484409BA}" type="slidenum">
              <a:rPr lang="de-CH" altLang="de-DE"/>
              <a:pPr/>
              <a:t>‹Nr.›</a:t>
            </a:fld>
            <a:endParaRPr lang="de-CH" altLang="de-DE"/>
          </a:p>
        </p:txBody>
      </p:sp>
    </p:spTree>
    <p:extLst>
      <p:ext uri="{BB962C8B-B14F-4D97-AF65-F5344CB8AC3E}">
        <p14:creationId xmlns:p14="http://schemas.microsoft.com/office/powerpoint/2010/main" val="319304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id="{2FDE0B0E-2F22-6928-AD7F-26418198EFCA}"/>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5" name="Rectangle 5">
            <a:extLst>
              <a:ext uri="{FF2B5EF4-FFF2-40B4-BE49-F238E27FC236}">
                <a16:creationId xmlns:a16="http://schemas.microsoft.com/office/drawing/2014/main" id="{D44C7980-D3EE-EFA6-7334-A5496252A053}"/>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6" name="Rectangle 6">
            <a:extLst>
              <a:ext uri="{FF2B5EF4-FFF2-40B4-BE49-F238E27FC236}">
                <a16:creationId xmlns:a16="http://schemas.microsoft.com/office/drawing/2014/main" id="{63577A74-4C93-982A-B84E-F400846C3D82}"/>
              </a:ext>
            </a:extLst>
          </p:cNvPr>
          <p:cNvSpPr>
            <a:spLocks noGrp="1" noChangeArrowheads="1"/>
          </p:cNvSpPr>
          <p:nvPr>
            <p:ph type="sldNum" sz="quarter" idx="12"/>
          </p:nvPr>
        </p:nvSpPr>
        <p:spPr>
          <a:ln/>
        </p:spPr>
        <p:txBody>
          <a:bodyPr/>
          <a:lstStyle>
            <a:lvl1pPr>
              <a:defRPr/>
            </a:lvl1pPr>
          </a:lstStyle>
          <a:p>
            <a:fld id="{922C1306-3891-4EA8-A6F9-23BBF31454E8}" type="slidenum">
              <a:rPr lang="de-CH" altLang="de-DE"/>
              <a:pPr/>
              <a:t>‹Nr.›</a:t>
            </a:fld>
            <a:endParaRPr lang="de-CH" altLang="de-DE"/>
          </a:p>
        </p:txBody>
      </p:sp>
    </p:spTree>
    <p:extLst>
      <p:ext uri="{BB962C8B-B14F-4D97-AF65-F5344CB8AC3E}">
        <p14:creationId xmlns:p14="http://schemas.microsoft.com/office/powerpoint/2010/main" val="368102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513649" y="1549401"/>
            <a:ext cx="2293937" cy="55324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27074" y="1549401"/>
            <a:ext cx="6734175" cy="55324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id="{62139801-8C73-7A6B-A6D5-69C20424D881}"/>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5" name="Rectangle 5">
            <a:extLst>
              <a:ext uri="{FF2B5EF4-FFF2-40B4-BE49-F238E27FC236}">
                <a16:creationId xmlns:a16="http://schemas.microsoft.com/office/drawing/2014/main" id="{29E538F1-4347-A553-62E5-640970F6AF79}"/>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6" name="Rectangle 6">
            <a:extLst>
              <a:ext uri="{FF2B5EF4-FFF2-40B4-BE49-F238E27FC236}">
                <a16:creationId xmlns:a16="http://schemas.microsoft.com/office/drawing/2014/main" id="{46268B0C-5A81-7700-952C-0A51C18DFF2D}"/>
              </a:ext>
            </a:extLst>
          </p:cNvPr>
          <p:cNvSpPr>
            <a:spLocks noGrp="1" noChangeArrowheads="1"/>
          </p:cNvSpPr>
          <p:nvPr>
            <p:ph type="sldNum" sz="quarter" idx="12"/>
          </p:nvPr>
        </p:nvSpPr>
        <p:spPr>
          <a:ln/>
        </p:spPr>
        <p:txBody>
          <a:bodyPr/>
          <a:lstStyle>
            <a:lvl1pPr>
              <a:defRPr/>
            </a:lvl1pPr>
          </a:lstStyle>
          <a:p>
            <a:fld id="{8BFB16A6-97DE-4275-8227-08AB09D0CE49}" type="slidenum">
              <a:rPr lang="de-CH" altLang="de-DE"/>
              <a:pPr/>
              <a:t>‹Nr.›</a:t>
            </a:fld>
            <a:endParaRPr lang="de-CH" altLang="de-DE"/>
          </a:p>
        </p:txBody>
      </p:sp>
    </p:spTree>
    <p:extLst>
      <p:ext uri="{BB962C8B-B14F-4D97-AF65-F5344CB8AC3E}">
        <p14:creationId xmlns:p14="http://schemas.microsoft.com/office/powerpoint/2010/main" val="1746034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627063" y="1549411"/>
            <a:ext cx="9180512" cy="976313"/>
          </a:xfrm>
        </p:spPr>
        <p:txBody>
          <a:bodyPr/>
          <a:lstStyle/>
          <a:p>
            <a:r>
              <a:rPr lang="de-DE"/>
              <a:t>Titelmasterformat durch Klicken bearbeiten</a:t>
            </a:r>
            <a:endParaRPr lang="de-CH"/>
          </a:p>
        </p:txBody>
      </p:sp>
      <p:sp>
        <p:nvSpPr>
          <p:cNvPr id="3" name="SmartArt-Platzhalter 2"/>
          <p:cNvSpPr>
            <a:spLocks noGrp="1"/>
          </p:cNvSpPr>
          <p:nvPr>
            <p:ph type="dgm" idx="1"/>
          </p:nvPr>
        </p:nvSpPr>
        <p:spPr>
          <a:xfrm>
            <a:off x="627063" y="2573337"/>
            <a:ext cx="9180512" cy="4508500"/>
          </a:xfrm>
        </p:spPr>
        <p:txBody>
          <a:bodyPr/>
          <a:lstStyle/>
          <a:p>
            <a:pPr lvl="0"/>
            <a:endParaRPr lang="de-CH" noProof="0"/>
          </a:p>
        </p:txBody>
      </p:sp>
      <p:sp>
        <p:nvSpPr>
          <p:cNvPr id="4" name="Rectangle 4">
            <a:extLst>
              <a:ext uri="{FF2B5EF4-FFF2-40B4-BE49-F238E27FC236}">
                <a16:creationId xmlns:a16="http://schemas.microsoft.com/office/drawing/2014/main" id="{F7BB988B-9154-4C74-1EC0-151310441821}"/>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5" name="Rectangle 5">
            <a:extLst>
              <a:ext uri="{FF2B5EF4-FFF2-40B4-BE49-F238E27FC236}">
                <a16:creationId xmlns:a16="http://schemas.microsoft.com/office/drawing/2014/main" id="{82CFE280-C452-3492-8971-2B7B6B1C924B}"/>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6" name="Rectangle 6">
            <a:extLst>
              <a:ext uri="{FF2B5EF4-FFF2-40B4-BE49-F238E27FC236}">
                <a16:creationId xmlns:a16="http://schemas.microsoft.com/office/drawing/2014/main" id="{3405211C-4DDA-8FC7-7DCE-F757246E20A0}"/>
              </a:ext>
            </a:extLst>
          </p:cNvPr>
          <p:cNvSpPr>
            <a:spLocks noGrp="1" noChangeArrowheads="1"/>
          </p:cNvSpPr>
          <p:nvPr>
            <p:ph type="sldNum" sz="quarter" idx="12"/>
          </p:nvPr>
        </p:nvSpPr>
        <p:spPr>
          <a:ln/>
        </p:spPr>
        <p:txBody>
          <a:bodyPr/>
          <a:lstStyle>
            <a:lvl1pPr>
              <a:defRPr/>
            </a:lvl1pPr>
          </a:lstStyle>
          <a:p>
            <a:fld id="{F1BD5BAF-C49F-4C0B-8891-5CD16CB3AF43}" type="slidenum">
              <a:rPr lang="de-CH" altLang="de-DE"/>
              <a:pPr/>
              <a:t>‹Nr.›</a:t>
            </a:fld>
            <a:endParaRPr lang="de-CH" altLang="de-DE"/>
          </a:p>
        </p:txBody>
      </p:sp>
    </p:spTree>
    <p:extLst>
      <p:ext uri="{BB962C8B-B14F-4D97-AF65-F5344CB8AC3E}">
        <p14:creationId xmlns:p14="http://schemas.microsoft.com/office/powerpoint/2010/main" val="134385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id="{C4C764D5-2E2D-8830-C765-E4909618A90B}"/>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5" name="Rectangle 5">
            <a:extLst>
              <a:ext uri="{FF2B5EF4-FFF2-40B4-BE49-F238E27FC236}">
                <a16:creationId xmlns:a16="http://schemas.microsoft.com/office/drawing/2014/main" id="{943054ED-440B-CFC2-ADCC-11A881AF9EB5}"/>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6" name="Rectangle 6">
            <a:extLst>
              <a:ext uri="{FF2B5EF4-FFF2-40B4-BE49-F238E27FC236}">
                <a16:creationId xmlns:a16="http://schemas.microsoft.com/office/drawing/2014/main" id="{3CC46619-AFCD-1EB4-7968-91DE1D87AA31}"/>
              </a:ext>
            </a:extLst>
          </p:cNvPr>
          <p:cNvSpPr>
            <a:spLocks noGrp="1" noChangeArrowheads="1"/>
          </p:cNvSpPr>
          <p:nvPr>
            <p:ph type="sldNum" sz="quarter" idx="12"/>
          </p:nvPr>
        </p:nvSpPr>
        <p:spPr>
          <a:ln/>
        </p:spPr>
        <p:txBody>
          <a:bodyPr/>
          <a:lstStyle>
            <a:lvl1pPr>
              <a:defRPr/>
            </a:lvl1pPr>
          </a:lstStyle>
          <a:p>
            <a:fld id="{9053B951-04D9-4716-8E8C-15AD71B53564}" type="slidenum">
              <a:rPr lang="de-CH" altLang="de-DE"/>
              <a:pPr/>
              <a:t>‹Nr.›</a:t>
            </a:fld>
            <a:endParaRPr lang="de-CH" altLang="de-DE"/>
          </a:p>
        </p:txBody>
      </p:sp>
    </p:spTree>
    <p:extLst>
      <p:ext uri="{BB962C8B-B14F-4D97-AF65-F5344CB8AC3E}">
        <p14:creationId xmlns:p14="http://schemas.microsoft.com/office/powerpoint/2010/main" val="310196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5342" y="4994275"/>
            <a:ext cx="8548687" cy="1544638"/>
          </a:xfrm>
        </p:spPr>
        <p:txBody>
          <a:bodyPr/>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95342" y="3294063"/>
            <a:ext cx="8548687" cy="1700212"/>
          </a:xfrm>
        </p:spPr>
        <p:txBody>
          <a:bodyPr anchor="b"/>
          <a:lstStyle>
            <a:lvl1pPr marL="0" indent="0">
              <a:buNone/>
              <a:defRPr sz="2000"/>
            </a:lvl1pPr>
            <a:lvl2pPr marL="456665" indent="0">
              <a:buNone/>
              <a:defRPr sz="1800"/>
            </a:lvl2pPr>
            <a:lvl3pPr marL="913331" indent="0">
              <a:buNone/>
              <a:defRPr sz="1600"/>
            </a:lvl3pPr>
            <a:lvl4pPr marL="1369997" indent="0">
              <a:buNone/>
              <a:defRPr sz="1400"/>
            </a:lvl4pPr>
            <a:lvl5pPr marL="1826663" indent="0">
              <a:buNone/>
              <a:defRPr sz="1400"/>
            </a:lvl5pPr>
            <a:lvl6pPr marL="2283328" indent="0">
              <a:buNone/>
              <a:defRPr sz="1400"/>
            </a:lvl6pPr>
            <a:lvl7pPr marL="2739995" indent="0">
              <a:buNone/>
              <a:defRPr sz="1400"/>
            </a:lvl7pPr>
            <a:lvl8pPr marL="3196659" indent="0">
              <a:buNone/>
              <a:defRPr sz="1400"/>
            </a:lvl8pPr>
            <a:lvl9pPr marL="3653324" indent="0">
              <a:buNone/>
              <a:defRPr sz="1400"/>
            </a:lvl9pPr>
          </a:lstStyle>
          <a:p>
            <a:pPr lvl="0"/>
            <a:r>
              <a:rPr lang="de-DE"/>
              <a:t>Textmasterformat bearbeiten</a:t>
            </a:r>
          </a:p>
        </p:txBody>
      </p:sp>
      <p:sp>
        <p:nvSpPr>
          <p:cNvPr id="4" name="Rectangle 4">
            <a:extLst>
              <a:ext uri="{FF2B5EF4-FFF2-40B4-BE49-F238E27FC236}">
                <a16:creationId xmlns:a16="http://schemas.microsoft.com/office/drawing/2014/main" id="{0E636330-CF6E-9C0A-9A03-70D62DC0E16E}"/>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5" name="Rectangle 5">
            <a:extLst>
              <a:ext uri="{FF2B5EF4-FFF2-40B4-BE49-F238E27FC236}">
                <a16:creationId xmlns:a16="http://schemas.microsoft.com/office/drawing/2014/main" id="{5303BD52-3488-6797-3465-3095BBF45BC3}"/>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6" name="Rectangle 6">
            <a:extLst>
              <a:ext uri="{FF2B5EF4-FFF2-40B4-BE49-F238E27FC236}">
                <a16:creationId xmlns:a16="http://schemas.microsoft.com/office/drawing/2014/main" id="{6E31650C-6428-B4C7-4D50-65E0692FA0E9}"/>
              </a:ext>
            </a:extLst>
          </p:cNvPr>
          <p:cNvSpPr>
            <a:spLocks noGrp="1" noChangeArrowheads="1"/>
          </p:cNvSpPr>
          <p:nvPr>
            <p:ph type="sldNum" sz="quarter" idx="12"/>
          </p:nvPr>
        </p:nvSpPr>
        <p:spPr>
          <a:ln/>
        </p:spPr>
        <p:txBody>
          <a:bodyPr/>
          <a:lstStyle>
            <a:lvl1pPr>
              <a:defRPr/>
            </a:lvl1pPr>
          </a:lstStyle>
          <a:p>
            <a:fld id="{93146646-C44D-4575-A2EA-03D3F49FA51B}" type="slidenum">
              <a:rPr lang="de-CH" altLang="de-DE"/>
              <a:pPr/>
              <a:t>‹Nr.›</a:t>
            </a:fld>
            <a:endParaRPr lang="de-CH" altLang="de-DE"/>
          </a:p>
        </p:txBody>
      </p:sp>
    </p:spTree>
    <p:extLst>
      <p:ext uri="{BB962C8B-B14F-4D97-AF65-F5344CB8AC3E}">
        <p14:creationId xmlns:p14="http://schemas.microsoft.com/office/powerpoint/2010/main" val="20540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27064" y="2573337"/>
            <a:ext cx="4513262" cy="4508500"/>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5292725" y="2573337"/>
            <a:ext cx="4514850" cy="4508500"/>
          </a:xfrm>
        </p:spPr>
        <p:txBody>
          <a:bodyPr/>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id="{3EECF59A-273D-F8C2-DE65-AF4D2D46840A}"/>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6" name="Rectangle 5">
            <a:extLst>
              <a:ext uri="{FF2B5EF4-FFF2-40B4-BE49-F238E27FC236}">
                <a16:creationId xmlns:a16="http://schemas.microsoft.com/office/drawing/2014/main" id="{81FC4AD0-AD06-C93C-B901-2C5761B681CD}"/>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7" name="Rectangle 6">
            <a:extLst>
              <a:ext uri="{FF2B5EF4-FFF2-40B4-BE49-F238E27FC236}">
                <a16:creationId xmlns:a16="http://schemas.microsoft.com/office/drawing/2014/main" id="{F34FF6B2-1BF9-49A3-22D6-776EEB37425C}"/>
              </a:ext>
            </a:extLst>
          </p:cNvPr>
          <p:cNvSpPr>
            <a:spLocks noGrp="1" noChangeArrowheads="1"/>
          </p:cNvSpPr>
          <p:nvPr>
            <p:ph type="sldNum" sz="quarter" idx="12"/>
          </p:nvPr>
        </p:nvSpPr>
        <p:spPr>
          <a:ln/>
        </p:spPr>
        <p:txBody>
          <a:bodyPr/>
          <a:lstStyle>
            <a:lvl1pPr>
              <a:defRPr/>
            </a:lvl1pPr>
          </a:lstStyle>
          <a:p>
            <a:fld id="{58FE9FB6-F799-4166-8FFC-E51335F0F4C6}" type="slidenum">
              <a:rPr lang="de-CH" altLang="de-DE"/>
              <a:pPr/>
              <a:t>‹Nr.›</a:t>
            </a:fld>
            <a:endParaRPr lang="de-CH" altLang="de-DE"/>
          </a:p>
        </p:txBody>
      </p:sp>
    </p:spTree>
    <p:extLst>
      <p:ext uri="{BB962C8B-B14F-4D97-AF65-F5344CB8AC3E}">
        <p14:creationId xmlns:p14="http://schemas.microsoft.com/office/powerpoint/2010/main" val="287316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3249" y="311150"/>
            <a:ext cx="9051925" cy="12954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503238" y="1739900"/>
            <a:ext cx="4443412" cy="725487"/>
          </a:xfrm>
        </p:spPr>
        <p:txBody>
          <a:bodyPr anchor="b"/>
          <a:lstStyle>
            <a:lvl1pPr marL="0" indent="0">
              <a:buNone/>
              <a:defRPr sz="2500" b="1"/>
            </a:lvl1pPr>
            <a:lvl2pPr marL="456665" indent="0">
              <a:buNone/>
              <a:defRPr sz="2000" b="1"/>
            </a:lvl2pPr>
            <a:lvl3pPr marL="913331" indent="0">
              <a:buNone/>
              <a:defRPr sz="1800" b="1"/>
            </a:lvl3pPr>
            <a:lvl4pPr marL="1369997" indent="0">
              <a:buNone/>
              <a:defRPr sz="1600" b="1"/>
            </a:lvl4pPr>
            <a:lvl5pPr marL="1826663" indent="0">
              <a:buNone/>
              <a:defRPr sz="1600" b="1"/>
            </a:lvl5pPr>
            <a:lvl6pPr marL="2283328" indent="0">
              <a:buNone/>
              <a:defRPr sz="1600" b="1"/>
            </a:lvl6pPr>
            <a:lvl7pPr marL="2739995" indent="0">
              <a:buNone/>
              <a:defRPr sz="1600" b="1"/>
            </a:lvl7pPr>
            <a:lvl8pPr marL="3196659" indent="0">
              <a:buNone/>
              <a:defRPr sz="1600" b="1"/>
            </a:lvl8pPr>
            <a:lvl9pPr marL="3653324" indent="0">
              <a:buNone/>
              <a:defRPr sz="1600" b="1"/>
            </a:lvl9pPr>
          </a:lstStyle>
          <a:p>
            <a:pPr lvl="0"/>
            <a:r>
              <a:rPr lang="de-DE"/>
              <a:t>Textmasterformat bearbeiten</a:t>
            </a:r>
          </a:p>
        </p:txBody>
      </p:sp>
      <p:sp>
        <p:nvSpPr>
          <p:cNvPr id="4" name="Inhaltsplatzhalter 3"/>
          <p:cNvSpPr>
            <a:spLocks noGrp="1"/>
          </p:cNvSpPr>
          <p:nvPr>
            <p:ph sz="half" idx="2"/>
          </p:nvPr>
        </p:nvSpPr>
        <p:spPr>
          <a:xfrm>
            <a:off x="503238" y="2465390"/>
            <a:ext cx="4443412"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5110167" y="1739900"/>
            <a:ext cx="4445000" cy="725487"/>
          </a:xfrm>
        </p:spPr>
        <p:txBody>
          <a:bodyPr anchor="b"/>
          <a:lstStyle>
            <a:lvl1pPr marL="0" indent="0">
              <a:buNone/>
              <a:defRPr sz="2500" b="1"/>
            </a:lvl1pPr>
            <a:lvl2pPr marL="456665" indent="0">
              <a:buNone/>
              <a:defRPr sz="2000" b="1"/>
            </a:lvl2pPr>
            <a:lvl3pPr marL="913331" indent="0">
              <a:buNone/>
              <a:defRPr sz="1800" b="1"/>
            </a:lvl3pPr>
            <a:lvl4pPr marL="1369997" indent="0">
              <a:buNone/>
              <a:defRPr sz="1600" b="1"/>
            </a:lvl4pPr>
            <a:lvl5pPr marL="1826663" indent="0">
              <a:buNone/>
              <a:defRPr sz="1600" b="1"/>
            </a:lvl5pPr>
            <a:lvl6pPr marL="2283328" indent="0">
              <a:buNone/>
              <a:defRPr sz="1600" b="1"/>
            </a:lvl6pPr>
            <a:lvl7pPr marL="2739995" indent="0">
              <a:buNone/>
              <a:defRPr sz="1600" b="1"/>
            </a:lvl7pPr>
            <a:lvl8pPr marL="3196659" indent="0">
              <a:buNone/>
              <a:defRPr sz="1600" b="1"/>
            </a:lvl8pPr>
            <a:lvl9pPr marL="3653324" indent="0">
              <a:buNone/>
              <a:defRPr sz="1600" b="1"/>
            </a:lvl9pPr>
          </a:lstStyle>
          <a:p>
            <a:pPr lvl="0"/>
            <a:r>
              <a:rPr lang="de-DE"/>
              <a:t>Textmasterformat bearbeiten</a:t>
            </a:r>
          </a:p>
        </p:txBody>
      </p:sp>
      <p:sp>
        <p:nvSpPr>
          <p:cNvPr id="6" name="Inhaltsplatzhalter 5"/>
          <p:cNvSpPr>
            <a:spLocks noGrp="1"/>
          </p:cNvSpPr>
          <p:nvPr>
            <p:ph sz="quarter" idx="4"/>
          </p:nvPr>
        </p:nvSpPr>
        <p:spPr>
          <a:xfrm>
            <a:off x="5110167" y="2465390"/>
            <a:ext cx="4445000" cy="4478337"/>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id="{A2446267-C811-7710-D0B1-AD413E412995}"/>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8" name="Rectangle 5">
            <a:extLst>
              <a:ext uri="{FF2B5EF4-FFF2-40B4-BE49-F238E27FC236}">
                <a16:creationId xmlns:a16="http://schemas.microsoft.com/office/drawing/2014/main" id="{9B81E4A1-ED41-EBD3-D64C-74BFEA026713}"/>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9" name="Rectangle 6">
            <a:extLst>
              <a:ext uri="{FF2B5EF4-FFF2-40B4-BE49-F238E27FC236}">
                <a16:creationId xmlns:a16="http://schemas.microsoft.com/office/drawing/2014/main" id="{69BA7B48-CDF4-02CD-45AA-B8D9910F77E3}"/>
              </a:ext>
            </a:extLst>
          </p:cNvPr>
          <p:cNvSpPr>
            <a:spLocks noGrp="1" noChangeArrowheads="1"/>
          </p:cNvSpPr>
          <p:nvPr>
            <p:ph type="sldNum" sz="quarter" idx="12"/>
          </p:nvPr>
        </p:nvSpPr>
        <p:spPr>
          <a:ln/>
        </p:spPr>
        <p:txBody>
          <a:bodyPr/>
          <a:lstStyle>
            <a:lvl1pPr>
              <a:defRPr/>
            </a:lvl1pPr>
          </a:lstStyle>
          <a:p>
            <a:fld id="{AC5F5AF4-4AC6-4943-B157-F14CA13AB373}" type="slidenum">
              <a:rPr lang="de-CH" altLang="de-DE"/>
              <a:pPr/>
              <a:t>‹Nr.›</a:t>
            </a:fld>
            <a:endParaRPr lang="de-CH" altLang="de-DE"/>
          </a:p>
        </p:txBody>
      </p:sp>
    </p:spTree>
    <p:extLst>
      <p:ext uri="{BB962C8B-B14F-4D97-AF65-F5344CB8AC3E}">
        <p14:creationId xmlns:p14="http://schemas.microsoft.com/office/powerpoint/2010/main" val="4134098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id="{E797F08E-B31D-305A-FD84-38C65C746B02}"/>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4" name="Rectangle 5">
            <a:extLst>
              <a:ext uri="{FF2B5EF4-FFF2-40B4-BE49-F238E27FC236}">
                <a16:creationId xmlns:a16="http://schemas.microsoft.com/office/drawing/2014/main" id="{3E104435-BB31-D9A8-7CD3-CADBB81B0E0C}"/>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5" name="Rectangle 6">
            <a:extLst>
              <a:ext uri="{FF2B5EF4-FFF2-40B4-BE49-F238E27FC236}">
                <a16:creationId xmlns:a16="http://schemas.microsoft.com/office/drawing/2014/main" id="{CCC73B54-926D-CA67-C8DB-83AFA8627415}"/>
              </a:ext>
            </a:extLst>
          </p:cNvPr>
          <p:cNvSpPr>
            <a:spLocks noGrp="1" noChangeArrowheads="1"/>
          </p:cNvSpPr>
          <p:nvPr>
            <p:ph type="sldNum" sz="quarter" idx="12"/>
          </p:nvPr>
        </p:nvSpPr>
        <p:spPr>
          <a:ln/>
        </p:spPr>
        <p:txBody>
          <a:bodyPr/>
          <a:lstStyle>
            <a:lvl1pPr>
              <a:defRPr/>
            </a:lvl1pPr>
          </a:lstStyle>
          <a:p>
            <a:fld id="{C91AE1C7-8A09-4124-8B9E-9BEDA5B13F10}" type="slidenum">
              <a:rPr lang="de-CH" altLang="de-DE"/>
              <a:pPr/>
              <a:t>‹Nr.›</a:t>
            </a:fld>
            <a:endParaRPr lang="de-CH" altLang="de-DE"/>
          </a:p>
        </p:txBody>
      </p:sp>
    </p:spTree>
    <p:extLst>
      <p:ext uri="{BB962C8B-B14F-4D97-AF65-F5344CB8AC3E}">
        <p14:creationId xmlns:p14="http://schemas.microsoft.com/office/powerpoint/2010/main" val="151331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B7555D7-CED5-61A4-1F12-8B2DDBE7F0B3}"/>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3" name="Rectangle 5">
            <a:extLst>
              <a:ext uri="{FF2B5EF4-FFF2-40B4-BE49-F238E27FC236}">
                <a16:creationId xmlns:a16="http://schemas.microsoft.com/office/drawing/2014/main" id="{C5C24D30-6D31-139A-4ACA-E378C778A019}"/>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4" name="Rectangle 6">
            <a:extLst>
              <a:ext uri="{FF2B5EF4-FFF2-40B4-BE49-F238E27FC236}">
                <a16:creationId xmlns:a16="http://schemas.microsoft.com/office/drawing/2014/main" id="{43C16668-7109-F019-EE87-00035D664502}"/>
              </a:ext>
            </a:extLst>
          </p:cNvPr>
          <p:cNvSpPr>
            <a:spLocks noGrp="1" noChangeArrowheads="1"/>
          </p:cNvSpPr>
          <p:nvPr>
            <p:ph type="sldNum" sz="quarter" idx="12"/>
          </p:nvPr>
        </p:nvSpPr>
        <p:spPr>
          <a:ln/>
        </p:spPr>
        <p:txBody>
          <a:bodyPr/>
          <a:lstStyle>
            <a:lvl1pPr>
              <a:defRPr/>
            </a:lvl1pPr>
          </a:lstStyle>
          <a:p>
            <a:fld id="{52CBEA15-B681-4715-89AB-29050D2DAA99}" type="slidenum">
              <a:rPr lang="de-CH" altLang="de-DE"/>
              <a:pPr/>
              <a:t>‹Nr.›</a:t>
            </a:fld>
            <a:endParaRPr lang="de-CH" altLang="de-DE"/>
          </a:p>
        </p:txBody>
      </p:sp>
    </p:spTree>
    <p:extLst>
      <p:ext uri="{BB962C8B-B14F-4D97-AF65-F5344CB8AC3E}">
        <p14:creationId xmlns:p14="http://schemas.microsoft.com/office/powerpoint/2010/main" val="413901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03244" y="309563"/>
            <a:ext cx="3308350" cy="1317625"/>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932238" y="309563"/>
            <a:ext cx="5622925" cy="6634162"/>
          </a:xfrm>
        </p:spPr>
        <p:txBody>
          <a:bodyPr/>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503244" y="1627189"/>
            <a:ext cx="3308350" cy="5316537"/>
          </a:xfrm>
        </p:spPr>
        <p:txBody>
          <a:bodyPr/>
          <a:lstStyle>
            <a:lvl1pPr marL="0" indent="0">
              <a:buNone/>
              <a:defRPr sz="1400"/>
            </a:lvl1pPr>
            <a:lvl2pPr marL="456665" indent="0">
              <a:buNone/>
              <a:defRPr sz="1200"/>
            </a:lvl2pPr>
            <a:lvl3pPr marL="913331" indent="0">
              <a:buNone/>
              <a:defRPr sz="1000"/>
            </a:lvl3pPr>
            <a:lvl4pPr marL="1369997" indent="0">
              <a:buNone/>
              <a:defRPr sz="900"/>
            </a:lvl4pPr>
            <a:lvl5pPr marL="1826663" indent="0">
              <a:buNone/>
              <a:defRPr sz="900"/>
            </a:lvl5pPr>
            <a:lvl6pPr marL="2283328" indent="0">
              <a:buNone/>
              <a:defRPr sz="900"/>
            </a:lvl6pPr>
            <a:lvl7pPr marL="2739995" indent="0">
              <a:buNone/>
              <a:defRPr sz="900"/>
            </a:lvl7pPr>
            <a:lvl8pPr marL="3196659" indent="0">
              <a:buNone/>
              <a:defRPr sz="900"/>
            </a:lvl8pPr>
            <a:lvl9pPr marL="3653324"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A7AF33E5-D577-09E1-50BD-C08773A0BF1F}"/>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6" name="Rectangle 5">
            <a:extLst>
              <a:ext uri="{FF2B5EF4-FFF2-40B4-BE49-F238E27FC236}">
                <a16:creationId xmlns:a16="http://schemas.microsoft.com/office/drawing/2014/main" id="{0DBD51B1-1E7A-0989-C44A-8B30600F9622}"/>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7" name="Rectangle 6">
            <a:extLst>
              <a:ext uri="{FF2B5EF4-FFF2-40B4-BE49-F238E27FC236}">
                <a16:creationId xmlns:a16="http://schemas.microsoft.com/office/drawing/2014/main" id="{7E772BB1-656C-BA7D-DF62-28CA5B637E39}"/>
              </a:ext>
            </a:extLst>
          </p:cNvPr>
          <p:cNvSpPr>
            <a:spLocks noGrp="1" noChangeArrowheads="1"/>
          </p:cNvSpPr>
          <p:nvPr>
            <p:ph type="sldNum" sz="quarter" idx="12"/>
          </p:nvPr>
        </p:nvSpPr>
        <p:spPr>
          <a:ln/>
        </p:spPr>
        <p:txBody>
          <a:bodyPr/>
          <a:lstStyle>
            <a:lvl1pPr>
              <a:defRPr/>
            </a:lvl1pPr>
          </a:lstStyle>
          <a:p>
            <a:fld id="{DA5A61A0-BB4F-41DE-BCBC-F20E60AFA089}" type="slidenum">
              <a:rPr lang="de-CH" altLang="de-DE"/>
              <a:pPr/>
              <a:t>‹Nr.›</a:t>
            </a:fld>
            <a:endParaRPr lang="de-CH" altLang="de-DE"/>
          </a:p>
        </p:txBody>
      </p:sp>
    </p:spTree>
    <p:extLst>
      <p:ext uri="{BB962C8B-B14F-4D97-AF65-F5344CB8AC3E}">
        <p14:creationId xmlns:p14="http://schemas.microsoft.com/office/powerpoint/2010/main" val="413181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71686" y="5440374"/>
            <a:ext cx="6035675" cy="642937"/>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971686" y="693738"/>
            <a:ext cx="6035675" cy="4664075"/>
          </a:xfrm>
        </p:spPr>
        <p:txBody>
          <a:bodyPr/>
          <a:lstStyle>
            <a:lvl1pPr marL="0" indent="0">
              <a:buNone/>
              <a:defRPr sz="3200"/>
            </a:lvl1pPr>
            <a:lvl2pPr marL="456665" indent="0">
              <a:buNone/>
              <a:defRPr sz="2800"/>
            </a:lvl2pPr>
            <a:lvl3pPr marL="913331" indent="0">
              <a:buNone/>
              <a:defRPr sz="2500"/>
            </a:lvl3pPr>
            <a:lvl4pPr marL="1369997" indent="0">
              <a:buNone/>
              <a:defRPr sz="2000"/>
            </a:lvl4pPr>
            <a:lvl5pPr marL="1826663" indent="0">
              <a:buNone/>
              <a:defRPr sz="2000"/>
            </a:lvl5pPr>
            <a:lvl6pPr marL="2283328" indent="0">
              <a:buNone/>
              <a:defRPr sz="2000"/>
            </a:lvl6pPr>
            <a:lvl7pPr marL="2739995" indent="0">
              <a:buNone/>
              <a:defRPr sz="2000"/>
            </a:lvl7pPr>
            <a:lvl8pPr marL="3196659" indent="0">
              <a:buNone/>
              <a:defRPr sz="2000"/>
            </a:lvl8pPr>
            <a:lvl9pPr marL="3653324" indent="0">
              <a:buNone/>
              <a:defRPr sz="2000"/>
            </a:lvl9pPr>
          </a:lstStyle>
          <a:p>
            <a:pPr lvl="0"/>
            <a:endParaRPr lang="de-CH" noProof="0"/>
          </a:p>
        </p:txBody>
      </p:sp>
      <p:sp>
        <p:nvSpPr>
          <p:cNvPr id="4" name="Textplatzhalter 3"/>
          <p:cNvSpPr>
            <a:spLocks noGrp="1"/>
          </p:cNvSpPr>
          <p:nvPr>
            <p:ph type="body" sz="half" idx="2"/>
          </p:nvPr>
        </p:nvSpPr>
        <p:spPr>
          <a:xfrm>
            <a:off x="1971686" y="6083300"/>
            <a:ext cx="6035675" cy="911225"/>
          </a:xfrm>
        </p:spPr>
        <p:txBody>
          <a:bodyPr/>
          <a:lstStyle>
            <a:lvl1pPr marL="0" indent="0">
              <a:buNone/>
              <a:defRPr sz="1400"/>
            </a:lvl1pPr>
            <a:lvl2pPr marL="456665" indent="0">
              <a:buNone/>
              <a:defRPr sz="1200"/>
            </a:lvl2pPr>
            <a:lvl3pPr marL="913331" indent="0">
              <a:buNone/>
              <a:defRPr sz="1000"/>
            </a:lvl3pPr>
            <a:lvl4pPr marL="1369997" indent="0">
              <a:buNone/>
              <a:defRPr sz="900"/>
            </a:lvl4pPr>
            <a:lvl5pPr marL="1826663" indent="0">
              <a:buNone/>
              <a:defRPr sz="900"/>
            </a:lvl5pPr>
            <a:lvl6pPr marL="2283328" indent="0">
              <a:buNone/>
              <a:defRPr sz="900"/>
            </a:lvl6pPr>
            <a:lvl7pPr marL="2739995" indent="0">
              <a:buNone/>
              <a:defRPr sz="900"/>
            </a:lvl7pPr>
            <a:lvl8pPr marL="3196659" indent="0">
              <a:buNone/>
              <a:defRPr sz="900"/>
            </a:lvl8pPr>
            <a:lvl9pPr marL="3653324"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C4C421AE-2D39-C4CD-79C9-41A1F91082AA}"/>
              </a:ext>
            </a:extLst>
          </p:cNvPr>
          <p:cNvSpPr>
            <a:spLocks noGrp="1" noChangeArrowheads="1"/>
          </p:cNvSpPr>
          <p:nvPr>
            <p:ph type="dt" sz="half" idx="10"/>
          </p:nvPr>
        </p:nvSpPr>
        <p:spPr>
          <a:ln/>
        </p:spPr>
        <p:txBody>
          <a:bodyPr/>
          <a:lstStyle>
            <a:lvl1pPr>
              <a:defRPr/>
            </a:lvl1pPr>
          </a:lstStyle>
          <a:p>
            <a:pPr>
              <a:defRPr/>
            </a:pPr>
            <a:r>
              <a:rPr lang="de-DE" altLang="de-DE"/>
              <a:t>27.11.2013</a:t>
            </a:r>
            <a:endParaRPr lang="de-CH" altLang="de-DE"/>
          </a:p>
        </p:txBody>
      </p:sp>
      <p:sp>
        <p:nvSpPr>
          <p:cNvPr id="6" name="Rectangle 5">
            <a:extLst>
              <a:ext uri="{FF2B5EF4-FFF2-40B4-BE49-F238E27FC236}">
                <a16:creationId xmlns:a16="http://schemas.microsoft.com/office/drawing/2014/main" id="{0FF3635D-0F9F-EEF2-A66F-155B523B747B}"/>
              </a:ext>
            </a:extLst>
          </p:cNvPr>
          <p:cNvSpPr>
            <a:spLocks noGrp="1" noChangeArrowheads="1"/>
          </p:cNvSpPr>
          <p:nvPr>
            <p:ph type="ftr" sz="quarter" idx="11"/>
          </p:nvPr>
        </p:nvSpPr>
        <p:spPr>
          <a:ln/>
        </p:spPr>
        <p:txBody>
          <a:bodyPr/>
          <a:lstStyle>
            <a:lvl1pPr>
              <a:defRPr/>
            </a:lvl1pPr>
          </a:lstStyle>
          <a:p>
            <a:pPr>
              <a:defRPr/>
            </a:pPr>
            <a:r>
              <a:rPr lang="de-CH" altLang="de-DE"/>
              <a:t>Bettina Vincenz, Fachstelle Integration</a:t>
            </a:r>
          </a:p>
        </p:txBody>
      </p:sp>
      <p:sp>
        <p:nvSpPr>
          <p:cNvPr id="7" name="Rectangle 6">
            <a:extLst>
              <a:ext uri="{FF2B5EF4-FFF2-40B4-BE49-F238E27FC236}">
                <a16:creationId xmlns:a16="http://schemas.microsoft.com/office/drawing/2014/main" id="{8B985DD6-29F2-2ECF-F09A-DC484DCAD23C}"/>
              </a:ext>
            </a:extLst>
          </p:cNvPr>
          <p:cNvSpPr>
            <a:spLocks noGrp="1" noChangeArrowheads="1"/>
          </p:cNvSpPr>
          <p:nvPr>
            <p:ph type="sldNum" sz="quarter" idx="12"/>
          </p:nvPr>
        </p:nvSpPr>
        <p:spPr>
          <a:ln/>
        </p:spPr>
        <p:txBody>
          <a:bodyPr/>
          <a:lstStyle>
            <a:lvl1pPr>
              <a:defRPr/>
            </a:lvl1pPr>
          </a:lstStyle>
          <a:p>
            <a:fld id="{F9366009-3BC3-4655-9D97-77891FDD0855}" type="slidenum">
              <a:rPr lang="de-CH" altLang="de-DE"/>
              <a:pPr/>
              <a:t>‹Nr.›</a:t>
            </a:fld>
            <a:endParaRPr lang="de-CH" altLang="de-DE"/>
          </a:p>
        </p:txBody>
      </p:sp>
    </p:spTree>
    <p:extLst>
      <p:ext uri="{BB962C8B-B14F-4D97-AF65-F5344CB8AC3E}">
        <p14:creationId xmlns:p14="http://schemas.microsoft.com/office/powerpoint/2010/main" val="396256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21A955A-E99F-5BBA-5AA1-70FED6FA5988}"/>
              </a:ext>
            </a:extLst>
          </p:cNvPr>
          <p:cNvSpPr>
            <a:spLocks noGrp="1" noChangeArrowheads="1"/>
          </p:cNvSpPr>
          <p:nvPr>
            <p:ph type="title"/>
          </p:nvPr>
        </p:nvSpPr>
        <p:spPr bwMode="auto">
          <a:xfrm>
            <a:off x="627063" y="1549400"/>
            <a:ext cx="9180512"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82" rIns="101763" bIns="50882" numCol="1" anchor="t" anchorCtr="0" compatLnSpc="1">
            <a:prstTxWarp prst="textNoShape">
              <a:avLst/>
            </a:prstTxWarp>
          </a:bodyPr>
          <a:lstStyle/>
          <a:p>
            <a:pPr lvl="0"/>
            <a:r>
              <a:rPr lang="de-CH" altLang="de-DE"/>
              <a:t>Mastertitelformat bearbeiten</a:t>
            </a:r>
          </a:p>
        </p:txBody>
      </p:sp>
      <p:sp>
        <p:nvSpPr>
          <p:cNvPr id="1027" name="Rectangle 3">
            <a:extLst>
              <a:ext uri="{FF2B5EF4-FFF2-40B4-BE49-F238E27FC236}">
                <a16:creationId xmlns:a16="http://schemas.microsoft.com/office/drawing/2014/main" id="{E268BD81-D560-3528-9C2B-17EF02B27218}"/>
              </a:ext>
            </a:extLst>
          </p:cNvPr>
          <p:cNvSpPr>
            <a:spLocks noGrp="1" noChangeArrowheads="1"/>
          </p:cNvSpPr>
          <p:nvPr>
            <p:ph type="body" idx="1"/>
          </p:nvPr>
        </p:nvSpPr>
        <p:spPr bwMode="auto">
          <a:xfrm>
            <a:off x="627063" y="2573338"/>
            <a:ext cx="9180512" cy="450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82" rIns="101763" bIns="50882" numCol="1" anchor="t" anchorCtr="0" compatLnSpc="1">
            <a:prstTxWarp prst="textNoShape">
              <a:avLst/>
            </a:prstTxWarp>
          </a:bodyPr>
          <a:lstStyle/>
          <a:p>
            <a:pPr lvl="0"/>
            <a:r>
              <a:rPr lang="de-CH" altLang="de-DE"/>
              <a:t>Mastertextformat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a16="http://schemas.microsoft.com/office/drawing/2014/main" id="{2E5D4395-2D37-4DEC-745F-378F6C621CB0}"/>
              </a:ext>
            </a:extLst>
          </p:cNvPr>
          <p:cNvSpPr>
            <a:spLocks noGrp="1" noChangeArrowheads="1"/>
          </p:cNvSpPr>
          <p:nvPr>
            <p:ph type="dt" sz="half" idx="2"/>
          </p:nvPr>
        </p:nvSpPr>
        <p:spPr bwMode="auto">
          <a:xfrm>
            <a:off x="627063" y="7161213"/>
            <a:ext cx="20955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82" rIns="101763" bIns="50882" numCol="1" anchor="t" anchorCtr="0" compatLnSpc="1">
            <a:prstTxWarp prst="textNoShape">
              <a:avLst/>
            </a:prstTxWarp>
          </a:bodyPr>
          <a:lstStyle>
            <a:lvl1pPr defTabSz="1017983" eaLnBrk="1" hangingPunct="1">
              <a:lnSpc>
                <a:spcPct val="100000"/>
              </a:lnSpc>
              <a:defRPr sz="800" b="0">
                <a:solidFill>
                  <a:schemeClr val="tx1"/>
                </a:solidFill>
                <a:latin typeface="Arial" charset="0"/>
                <a:cs typeface="+mn-cs"/>
              </a:defRPr>
            </a:lvl1pPr>
          </a:lstStyle>
          <a:p>
            <a:pPr>
              <a:defRPr/>
            </a:pPr>
            <a:r>
              <a:rPr lang="de-DE" altLang="de-DE"/>
              <a:t>27.11.2013</a:t>
            </a:r>
            <a:endParaRPr lang="de-CH" altLang="de-DE"/>
          </a:p>
        </p:txBody>
      </p:sp>
      <p:sp>
        <p:nvSpPr>
          <p:cNvPr id="1029" name="Rectangle 5">
            <a:extLst>
              <a:ext uri="{FF2B5EF4-FFF2-40B4-BE49-F238E27FC236}">
                <a16:creationId xmlns:a16="http://schemas.microsoft.com/office/drawing/2014/main" id="{63BB956A-409C-C010-F1BA-EEAC5DCD586A}"/>
              </a:ext>
            </a:extLst>
          </p:cNvPr>
          <p:cNvSpPr>
            <a:spLocks noGrp="1" noChangeArrowheads="1"/>
          </p:cNvSpPr>
          <p:nvPr>
            <p:ph type="ftr" sz="quarter" idx="3"/>
          </p:nvPr>
        </p:nvSpPr>
        <p:spPr bwMode="auto">
          <a:xfrm>
            <a:off x="3184525" y="7167563"/>
            <a:ext cx="410845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82" rIns="101763" bIns="50882" numCol="1" anchor="t" anchorCtr="0" compatLnSpc="1">
            <a:prstTxWarp prst="textNoShape">
              <a:avLst/>
            </a:prstTxWarp>
          </a:bodyPr>
          <a:lstStyle>
            <a:lvl1pPr algn="ctr" defTabSz="1017983" eaLnBrk="1" hangingPunct="1">
              <a:lnSpc>
                <a:spcPct val="100000"/>
              </a:lnSpc>
              <a:defRPr sz="800" b="0">
                <a:solidFill>
                  <a:schemeClr val="tx1"/>
                </a:solidFill>
                <a:latin typeface="Arial" charset="0"/>
                <a:cs typeface="+mn-cs"/>
              </a:defRPr>
            </a:lvl1pPr>
          </a:lstStyle>
          <a:p>
            <a:pPr>
              <a:defRPr/>
            </a:pPr>
            <a:r>
              <a:rPr lang="de-CH" altLang="de-DE"/>
              <a:t>Bettina Vincenz, Fachstelle Integration</a:t>
            </a:r>
          </a:p>
        </p:txBody>
      </p:sp>
      <p:sp>
        <p:nvSpPr>
          <p:cNvPr id="1030" name="Rectangle 6">
            <a:extLst>
              <a:ext uri="{FF2B5EF4-FFF2-40B4-BE49-F238E27FC236}">
                <a16:creationId xmlns:a16="http://schemas.microsoft.com/office/drawing/2014/main" id="{3E903A1A-98D3-C036-E0FF-6F6AB04FFAD0}"/>
              </a:ext>
            </a:extLst>
          </p:cNvPr>
          <p:cNvSpPr>
            <a:spLocks noGrp="1" noChangeArrowheads="1"/>
          </p:cNvSpPr>
          <p:nvPr>
            <p:ph type="sldNum" sz="quarter" idx="4"/>
          </p:nvPr>
        </p:nvSpPr>
        <p:spPr bwMode="auto">
          <a:xfrm>
            <a:off x="7712075" y="7167563"/>
            <a:ext cx="20955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763" tIns="50882" rIns="40064" bIns="50882" numCol="1" anchor="t" anchorCtr="0" compatLnSpc="1">
            <a:prstTxWarp prst="textNoShape">
              <a:avLst/>
            </a:prstTxWarp>
          </a:bodyPr>
          <a:lstStyle>
            <a:lvl1pPr algn="r" defTabSz="1017588" eaLnBrk="1" hangingPunct="1">
              <a:defRPr sz="800" b="0">
                <a:solidFill>
                  <a:schemeClr val="tx1"/>
                </a:solidFill>
              </a:defRPr>
            </a:lvl1pPr>
          </a:lstStyle>
          <a:p>
            <a:fld id="{70A121A3-B34D-4ED4-ABF5-1645B60D129A}" type="slidenum">
              <a:rPr lang="de-CH" altLang="de-DE"/>
              <a:pPr/>
              <a:t>‹Nr.›</a:t>
            </a:fld>
            <a:endParaRPr lang="de-CH" altLang="de-DE"/>
          </a:p>
        </p:txBody>
      </p:sp>
      <p:sp>
        <p:nvSpPr>
          <p:cNvPr id="1031" name="Rectangle 8">
            <a:extLst>
              <a:ext uri="{FF2B5EF4-FFF2-40B4-BE49-F238E27FC236}">
                <a16:creationId xmlns:a16="http://schemas.microsoft.com/office/drawing/2014/main" id="{CDA5CEA1-A02F-26B6-D00A-17CAB10CB521}"/>
              </a:ext>
            </a:extLst>
          </p:cNvPr>
          <p:cNvSpPr>
            <a:spLocks noChangeArrowheads="1"/>
          </p:cNvSpPr>
          <p:nvPr/>
        </p:nvSpPr>
        <p:spPr bwMode="auto">
          <a:xfrm>
            <a:off x="4175125" y="2649538"/>
            <a:ext cx="1760538"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38" tIns="45667" rIns="91338" bIns="45667">
            <a:spAutoFit/>
          </a:bodyPr>
          <a:lstStyle>
            <a:lvl1pPr eaLnBrk="0" hangingPunct="0">
              <a:defRPr sz="2500" b="1">
                <a:solidFill>
                  <a:schemeClr val="tx2"/>
                </a:solidFill>
                <a:latin typeface="Arial" charset="0"/>
              </a:defRPr>
            </a:lvl1pPr>
            <a:lvl2pPr marL="742950" indent="-285750" eaLnBrk="0" hangingPunct="0">
              <a:defRPr sz="2500" b="1">
                <a:solidFill>
                  <a:schemeClr val="tx2"/>
                </a:solidFill>
                <a:latin typeface="Arial" charset="0"/>
              </a:defRPr>
            </a:lvl2pPr>
            <a:lvl3pPr marL="1143000" indent="-228600" eaLnBrk="0" hangingPunct="0">
              <a:defRPr sz="2500" b="1">
                <a:solidFill>
                  <a:schemeClr val="tx2"/>
                </a:solidFill>
                <a:latin typeface="Arial" charset="0"/>
              </a:defRPr>
            </a:lvl3pPr>
            <a:lvl4pPr marL="1600200" indent="-228600" eaLnBrk="0" hangingPunct="0">
              <a:defRPr sz="2500" b="1">
                <a:solidFill>
                  <a:schemeClr val="tx2"/>
                </a:solidFill>
                <a:latin typeface="Arial" charset="0"/>
              </a:defRPr>
            </a:lvl4pPr>
            <a:lvl5pPr marL="2057400" indent="-228600" eaLnBrk="0" hangingPunct="0">
              <a:defRPr sz="2500" b="1">
                <a:solidFill>
                  <a:schemeClr val="tx2"/>
                </a:solidFill>
                <a:latin typeface="Arial" charset="0"/>
              </a:defRPr>
            </a:lvl5pPr>
            <a:lvl6pPr marL="2514600" indent="-228600" eaLnBrk="0" fontAlgn="base" hangingPunct="0">
              <a:lnSpc>
                <a:spcPts val="2900"/>
              </a:lnSpc>
              <a:spcBef>
                <a:spcPct val="0"/>
              </a:spcBef>
              <a:spcAft>
                <a:spcPct val="0"/>
              </a:spcAft>
              <a:defRPr sz="2500" b="1">
                <a:solidFill>
                  <a:schemeClr val="tx2"/>
                </a:solidFill>
                <a:latin typeface="Arial" charset="0"/>
              </a:defRPr>
            </a:lvl6pPr>
            <a:lvl7pPr marL="2971800" indent="-228600" eaLnBrk="0" fontAlgn="base" hangingPunct="0">
              <a:lnSpc>
                <a:spcPts val="2900"/>
              </a:lnSpc>
              <a:spcBef>
                <a:spcPct val="0"/>
              </a:spcBef>
              <a:spcAft>
                <a:spcPct val="0"/>
              </a:spcAft>
              <a:defRPr sz="2500" b="1">
                <a:solidFill>
                  <a:schemeClr val="tx2"/>
                </a:solidFill>
                <a:latin typeface="Arial" charset="0"/>
              </a:defRPr>
            </a:lvl7pPr>
            <a:lvl8pPr marL="3429000" indent="-228600" eaLnBrk="0" fontAlgn="base" hangingPunct="0">
              <a:lnSpc>
                <a:spcPts val="2900"/>
              </a:lnSpc>
              <a:spcBef>
                <a:spcPct val="0"/>
              </a:spcBef>
              <a:spcAft>
                <a:spcPct val="0"/>
              </a:spcAft>
              <a:defRPr sz="2500" b="1">
                <a:solidFill>
                  <a:schemeClr val="tx2"/>
                </a:solidFill>
                <a:latin typeface="Arial" charset="0"/>
              </a:defRPr>
            </a:lvl8pPr>
            <a:lvl9pPr marL="3886200" indent="-228600" eaLnBrk="0" fontAlgn="base" hangingPunct="0">
              <a:lnSpc>
                <a:spcPts val="2900"/>
              </a:lnSpc>
              <a:spcBef>
                <a:spcPct val="0"/>
              </a:spcBef>
              <a:spcAft>
                <a:spcPct val="0"/>
              </a:spcAft>
              <a:defRPr sz="2500" b="1">
                <a:solidFill>
                  <a:schemeClr val="tx2"/>
                </a:solidFill>
                <a:latin typeface="Arial" charset="0"/>
              </a:defRPr>
            </a:lvl9pPr>
          </a:lstStyle>
          <a:p>
            <a:pPr eaLnBrk="1" hangingPunct="1">
              <a:lnSpc>
                <a:spcPts val="2899"/>
              </a:lnSpc>
              <a:defRPr/>
            </a:pPr>
            <a:endParaRPr lang="de-DE" altLang="de-DE">
              <a:cs typeface="+mn-cs"/>
            </a:endParaRPr>
          </a:p>
        </p:txBody>
      </p:sp>
      <p:sp>
        <p:nvSpPr>
          <p:cNvPr id="1032" name="Line 9">
            <a:extLst>
              <a:ext uri="{FF2B5EF4-FFF2-40B4-BE49-F238E27FC236}">
                <a16:creationId xmlns:a16="http://schemas.microsoft.com/office/drawing/2014/main" id="{F3E2ADB3-5F99-619A-F1C2-48E030A13DB8}"/>
              </a:ext>
            </a:extLst>
          </p:cNvPr>
          <p:cNvSpPr>
            <a:spLocks noChangeShapeType="1"/>
          </p:cNvSpPr>
          <p:nvPr/>
        </p:nvSpPr>
        <p:spPr bwMode="auto">
          <a:xfrm>
            <a:off x="746125" y="1462088"/>
            <a:ext cx="9039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38" tIns="45667" rIns="91338" bIns="45667"/>
          <a:lstStyle/>
          <a:p>
            <a:endParaRPr lang="de-CH"/>
          </a:p>
        </p:txBody>
      </p:sp>
      <p:sp>
        <p:nvSpPr>
          <p:cNvPr id="1034" name="Text Box 10">
            <a:extLst>
              <a:ext uri="{FF2B5EF4-FFF2-40B4-BE49-F238E27FC236}">
                <a16:creationId xmlns:a16="http://schemas.microsoft.com/office/drawing/2014/main" id="{4E0569E5-7CC4-D22A-4154-481CDF025466}"/>
              </a:ext>
            </a:extLst>
          </p:cNvPr>
          <p:cNvSpPr txBox="1">
            <a:spLocks noChangeArrowheads="1"/>
          </p:cNvSpPr>
          <p:nvPr/>
        </p:nvSpPr>
        <p:spPr bwMode="auto">
          <a:xfrm>
            <a:off x="654050" y="604838"/>
            <a:ext cx="3957638" cy="33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763" tIns="50882" rIns="101763" bIns="50882"/>
          <a:lstStyle>
            <a:lvl1pPr defTabSz="1019175">
              <a:defRPr sz="2400">
                <a:solidFill>
                  <a:schemeClr val="tx1"/>
                </a:solidFill>
                <a:latin typeface="Times New Roman" pitchFamily="18" charset="0"/>
              </a:defRPr>
            </a:lvl1pPr>
            <a:lvl2pPr marL="509588" defTabSz="1019175">
              <a:defRPr sz="2400">
                <a:solidFill>
                  <a:schemeClr val="tx1"/>
                </a:solidFill>
                <a:latin typeface="Times New Roman" pitchFamily="18" charset="0"/>
              </a:defRPr>
            </a:lvl2pPr>
            <a:lvl3pPr marL="1019175" defTabSz="1019175">
              <a:defRPr sz="2400">
                <a:solidFill>
                  <a:schemeClr val="tx1"/>
                </a:solidFill>
                <a:latin typeface="Times New Roman" pitchFamily="18" charset="0"/>
              </a:defRPr>
            </a:lvl3pPr>
            <a:lvl4pPr marL="1528763" defTabSz="1019175">
              <a:defRPr sz="2400">
                <a:solidFill>
                  <a:schemeClr val="tx1"/>
                </a:solidFill>
                <a:latin typeface="Times New Roman" pitchFamily="18" charset="0"/>
              </a:defRPr>
            </a:lvl4pPr>
            <a:lvl5pPr marL="2038350" defTabSz="1019175">
              <a:defRPr sz="2400">
                <a:solidFill>
                  <a:schemeClr val="tx1"/>
                </a:solidFill>
                <a:latin typeface="Times New Roman" pitchFamily="18" charset="0"/>
              </a:defRPr>
            </a:lvl5pPr>
            <a:lvl6pPr marL="2495550" defTabSz="1019175" fontAlgn="base">
              <a:spcBef>
                <a:spcPct val="0"/>
              </a:spcBef>
              <a:spcAft>
                <a:spcPct val="0"/>
              </a:spcAft>
              <a:defRPr sz="2400">
                <a:solidFill>
                  <a:schemeClr val="tx1"/>
                </a:solidFill>
                <a:latin typeface="Times New Roman" pitchFamily="18" charset="0"/>
              </a:defRPr>
            </a:lvl6pPr>
            <a:lvl7pPr marL="2952750" defTabSz="1019175" fontAlgn="base">
              <a:spcBef>
                <a:spcPct val="0"/>
              </a:spcBef>
              <a:spcAft>
                <a:spcPct val="0"/>
              </a:spcAft>
              <a:defRPr sz="2400">
                <a:solidFill>
                  <a:schemeClr val="tx1"/>
                </a:solidFill>
                <a:latin typeface="Times New Roman" pitchFamily="18" charset="0"/>
              </a:defRPr>
            </a:lvl7pPr>
            <a:lvl8pPr marL="3409950" defTabSz="1019175" fontAlgn="base">
              <a:spcBef>
                <a:spcPct val="0"/>
              </a:spcBef>
              <a:spcAft>
                <a:spcPct val="0"/>
              </a:spcAft>
              <a:defRPr sz="2400">
                <a:solidFill>
                  <a:schemeClr val="tx1"/>
                </a:solidFill>
                <a:latin typeface="Times New Roman" pitchFamily="18" charset="0"/>
              </a:defRPr>
            </a:lvl8pPr>
            <a:lvl9pPr marL="3867150" defTabSz="1019175" fontAlgn="base">
              <a:spcBef>
                <a:spcPct val="0"/>
              </a:spcBef>
              <a:spcAft>
                <a:spcPct val="0"/>
              </a:spcAft>
              <a:defRPr sz="2400">
                <a:solidFill>
                  <a:schemeClr val="tx1"/>
                </a:solidFill>
                <a:latin typeface="Times New Roman" pitchFamily="18" charset="0"/>
              </a:defRPr>
            </a:lvl9pPr>
          </a:lstStyle>
          <a:p>
            <a:pPr eaLnBrk="1" hangingPunct="1">
              <a:lnSpc>
                <a:spcPts val="1563"/>
              </a:lnSpc>
              <a:defRPr/>
            </a:pPr>
            <a:r>
              <a:rPr lang="de-CH" altLang="de-DE" sz="1300">
                <a:solidFill>
                  <a:schemeClr val="tx2"/>
                </a:solidFill>
                <a:latin typeface="Arial" charset="0"/>
                <a:cs typeface="+mn-cs"/>
              </a:rPr>
              <a:t>Migrationsamt</a:t>
            </a:r>
          </a:p>
          <a:p>
            <a:pPr eaLnBrk="1" hangingPunct="1">
              <a:lnSpc>
                <a:spcPts val="1563"/>
              </a:lnSpc>
              <a:defRPr/>
            </a:pPr>
            <a:r>
              <a:rPr lang="de-CH" altLang="de-DE" sz="1300" b="0">
                <a:solidFill>
                  <a:schemeClr val="tx2"/>
                </a:solidFill>
                <a:latin typeface="Arial" charset="0"/>
                <a:cs typeface="+mn-cs"/>
              </a:rPr>
              <a:t>Fachstelle Integration</a:t>
            </a:r>
          </a:p>
        </p:txBody>
      </p:sp>
      <p:pic>
        <p:nvPicPr>
          <p:cNvPr id="2" name="Picture 11" descr="logo_verw_tg">
            <a:extLst>
              <a:ext uri="{FF2B5EF4-FFF2-40B4-BE49-F238E27FC236}">
                <a16:creationId xmlns:a16="http://schemas.microsoft.com/office/drawing/2014/main" id="{E0E560EB-4AF1-9630-CB73-E3B09CAB6CD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43813" y="458788"/>
            <a:ext cx="166211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918" r:id="rId1"/>
    <p:sldLayoutId id="2147487907" r:id="rId2"/>
    <p:sldLayoutId id="2147487908" r:id="rId3"/>
    <p:sldLayoutId id="2147487909" r:id="rId4"/>
    <p:sldLayoutId id="2147487910" r:id="rId5"/>
    <p:sldLayoutId id="2147487911" r:id="rId6"/>
    <p:sldLayoutId id="2147487912" r:id="rId7"/>
    <p:sldLayoutId id="2147487913" r:id="rId8"/>
    <p:sldLayoutId id="2147487914" r:id="rId9"/>
    <p:sldLayoutId id="2147487915" r:id="rId10"/>
    <p:sldLayoutId id="2147487916" r:id="rId11"/>
    <p:sldLayoutId id="2147487917" r:id="rId12"/>
  </p:sldLayoutIdLst>
  <p:hf hdr="0" ftr="0" dt="0"/>
  <p:txStyles>
    <p:titleStyle>
      <a:lvl1pPr algn="l" defTabSz="1012825" rtl="0" eaLnBrk="0" fontAlgn="base" hangingPunct="0">
        <a:lnSpc>
          <a:spcPts val="3225"/>
        </a:lnSpc>
        <a:spcBef>
          <a:spcPct val="0"/>
        </a:spcBef>
        <a:spcAft>
          <a:spcPct val="0"/>
        </a:spcAft>
        <a:defRPr sz="2800" b="1">
          <a:solidFill>
            <a:schemeClr val="tx2"/>
          </a:solidFill>
          <a:latin typeface="+mj-lt"/>
          <a:ea typeface="+mj-ea"/>
          <a:cs typeface="+mj-cs"/>
        </a:defRPr>
      </a:lvl1pPr>
      <a:lvl2pPr algn="l" defTabSz="1012825" rtl="0" eaLnBrk="0" fontAlgn="base" hangingPunct="0">
        <a:lnSpc>
          <a:spcPts val="3225"/>
        </a:lnSpc>
        <a:spcBef>
          <a:spcPct val="0"/>
        </a:spcBef>
        <a:spcAft>
          <a:spcPct val="0"/>
        </a:spcAft>
        <a:defRPr sz="2800" b="1">
          <a:solidFill>
            <a:schemeClr val="tx2"/>
          </a:solidFill>
          <a:latin typeface="Arial" charset="0"/>
        </a:defRPr>
      </a:lvl2pPr>
      <a:lvl3pPr algn="l" defTabSz="1012825" rtl="0" eaLnBrk="0" fontAlgn="base" hangingPunct="0">
        <a:lnSpc>
          <a:spcPts val="3225"/>
        </a:lnSpc>
        <a:spcBef>
          <a:spcPct val="0"/>
        </a:spcBef>
        <a:spcAft>
          <a:spcPct val="0"/>
        </a:spcAft>
        <a:defRPr sz="2800" b="1">
          <a:solidFill>
            <a:schemeClr val="tx2"/>
          </a:solidFill>
          <a:latin typeface="Arial" charset="0"/>
        </a:defRPr>
      </a:lvl3pPr>
      <a:lvl4pPr algn="l" defTabSz="1012825" rtl="0" eaLnBrk="0" fontAlgn="base" hangingPunct="0">
        <a:lnSpc>
          <a:spcPts val="3225"/>
        </a:lnSpc>
        <a:spcBef>
          <a:spcPct val="0"/>
        </a:spcBef>
        <a:spcAft>
          <a:spcPct val="0"/>
        </a:spcAft>
        <a:defRPr sz="2800" b="1">
          <a:solidFill>
            <a:schemeClr val="tx2"/>
          </a:solidFill>
          <a:latin typeface="Arial" charset="0"/>
        </a:defRPr>
      </a:lvl4pPr>
      <a:lvl5pPr algn="l" defTabSz="1012825" rtl="0" eaLnBrk="0" fontAlgn="base" hangingPunct="0">
        <a:lnSpc>
          <a:spcPts val="3225"/>
        </a:lnSpc>
        <a:spcBef>
          <a:spcPct val="0"/>
        </a:spcBef>
        <a:spcAft>
          <a:spcPct val="0"/>
        </a:spcAft>
        <a:defRPr sz="2800" b="1">
          <a:solidFill>
            <a:schemeClr val="tx2"/>
          </a:solidFill>
          <a:latin typeface="Arial" charset="0"/>
        </a:defRPr>
      </a:lvl5pPr>
      <a:lvl6pPr marL="456665" algn="l" defTabSz="1017983" rtl="0" fontAlgn="base">
        <a:lnSpc>
          <a:spcPts val="3221"/>
        </a:lnSpc>
        <a:spcBef>
          <a:spcPct val="0"/>
        </a:spcBef>
        <a:spcAft>
          <a:spcPct val="0"/>
        </a:spcAft>
        <a:defRPr sz="2800" b="1">
          <a:solidFill>
            <a:schemeClr val="tx2"/>
          </a:solidFill>
          <a:latin typeface="Arial" charset="0"/>
        </a:defRPr>
      </a:lvl6pPr>
      <a:lvl7pPr marL="913331" algn="l" defTabSz="1017983" rtl="0" fontAlgn="base">
        <a:lnSpc>
          <a:spcPts val="3221"/>
        </a:lnSpc>
        <a:spcBef>
          <a:spcPct val="0"/>
        </a:spcBef>
        <a:spcAft>
          <a:spcPct val="0"/>
        </a:spcAft>
        <a:defRPr sz="2800" b="1">
          <a:solidFill>
            <a:schemeClr val="tx2"/>
          </a:solidFill>
          <a:latin typeface="Arial" charset="0"/>
        </a:defRPr>
      </a:lvl7pPr>
      <a:lvl8pPr marL="1369997" algn="l" defTabSz="1017983" rtl="0" fontAlgn="base">
        <a:lnSpc>
          <a:spcPts val="3221"/>
        </a:lnSpc>
        <a:spcBef>
          <a:spcPct val="0"/>
        </a:spcBef>
        <a:spcAft>
          <a:spcPct val="0"/>
        </a:spcAft>
        <a:defRPr sz="2800" b="1">
          <a:solidFill>
            <a:schemeClr val="tx2"/>
          </a:solidFill>
          <a:latin typeface="Arial" charset="0"/>
        </a:defRPr>
      </a:lvl8pPr>
      <a:lvl9pPr marL="1826663" algn="l" defTabSz="1017983" rtl="0" fontAlgn="base">
        <a:lnSpc>
          <a:spcPts val="3221"/>
        </a:lnSpc>
        <a:spcBef>
          <a:spcPct val="0"/>
        </a:spcBef>
        <a:spcAft>
          <a:spcPct val="0"/>
        </a:spcAft>
        <a:defRPr sz="2800" b="1">
          <a:solidFill>
            <a:schemeClr val="tx2"/>
          </a:solidFill>
          <a:latin typeface="Arial" charset="0"/>
        </a:defRPr>
      </a:lvl9pPr>
    </p:titleStyle>
    <p:bodyStyle>
      <a:lvl1pPr marL="376238" indent="-376238" algn="l" defTabSz="1012825" rtl="0" eaLnBrk="0" fontAlgn="base" hangingPunct="0">
        <a:spcBef>
          <a:spcPct val="20000"/>
        </a:spcBef>
        <a:spcAft>
          <a:spcPct val="0"/>
        </a:spcAft>
        <a:buChar char="•"/>
        <a:defRPr sz="2200">
          <a:solidFill>
            <a:schemeClr val="tx1"/>
          </a:solidFill>
          <a:latin typeface="+mn-lt"/>
          <a:ea typeface="+mn-ea"/>
          <a:cs typeface="+mn-cs"/>
        </a:defRPr>
      </a:lvl1pPr>
      <a:lvl2pPr marL="820738" indent="-311150" algn="l" defTabSz="1012825" rtl="0" eaLnBrk="0" fontAlgn="base" hangingPunct="0">
        <a:spcBef>
          <a:spcPct val="20000"/>
        </a:spcBef>
        <a:spcAft>
          <a:spcPct val="0"/>
        </a:spcAft>
        <a:buChar char="–"/>
        <a:defRPr sz="2100">
          <a:solidFill>
            <a:schemeClr val="tx1"/>
          </a:solidFill>
          <a:latin typeface="+mn-lt"/>
        </a:defRPr>
      </a:lvl2pPr>
      <a:lvl3pPr marL="1266825" indent="-247650" algn="l" defTabSz="1012825" rtl="0" eaLnBrk="0" fontAlgn="base" hangingPunct="0">
        <a:spcBef>
          <a:spcPct val="20000"/>
        </a:spcBef>
        <a:spcAft>
          <a:spcPct val="0"/>
        </a:spcAft>
        <a:buChar char="•"/>
        <a:defRPr sz="1900">
          <a:solidFill>
            <a:schemeClr val="tx1"/>
          </a:solidFill>
          <a:latin typeface="+mn-lt"/>
        </a:defRPr>
      </a:lvl3pPr>
      <a:lvl4pPr marL="1776413" indent="-247650" algn="l" defTabSz="1012825" rtl="0" eaLnBrk="0" fontAlgn="base" hangingPunct="0">
        <a:spcBef>
          <a:spcPct val="20000"/>
        </a:spcBef>
        <a:spcAft>
          <a:spcPct val="0"/>
        </a:spcAft>
        <a:buChar char="–"/>
        <a:defRPr sz="1700">
          <a:solidFill>
            <a:schemeClr val="tx1"/>
          </a:solidFill>
          <a:latin typeface="+mn-lt"/>
        </a:defRPr>
      </a:lvl4pPr>
      <a:lvl5pPr marL="2286000" indent="-247650" algn="l" defTabSz="1012825" rtl="0" eaLnBrk="0" fontAlgn="base" hangingPunct="0">
        <a:spcBef>
          <a:spcPct val="20000"/>
        </a:spcBef>
        <a:spcAft>
          <a:spcPct val="0"/>
        </a:spcAft>
        <a:buChar char="»"/>
        <a:defRPr sz="1600">
          <a:solidFill>
            <a:schemeClr val="tx1"/>
          </a:solidFill>
          <a:latin typeface="+mn-lt"/>
        </a:defRPr>
      </a:lvl5pPr>
      <a:lvl6pPr marL="2746331" indent="-253708" algn="l" defTabSz="1017983" rtl="0" fontAlgn="base">
        <a:spcBef>
          <a:spcPct val="20000"/>
        </a:spcBef>
        <a:spcAft>
          <a:spcPct val="0"/>
        </a:spcAft>
        <a:buChar char="»"/>
        <a:defRPr sz="1600">
          <a:solidFill>
            <a:schemeClr val="tx1"/>
          </a:solidFill>
          <a:latin typeface="+mn-lt"/>
        </a:defRPr>
      </a:lvl6pPr>
      <a:lvl7pPr marL="3203002" indent="-253708" algn="l" defTabSz="1017983" rtl="0" fontAlgn="base">
        <a:spcBef>
          <a:spcPct val="20000"/>
        </a:spcBef>
        <a:spcAft>
          <a:spcPct val="0"/>
        </a:spcAft>
        <a:buChar char="»"/>
        <a:defRPr sz="1600">
          <a:solidFill>
            <a:schemeClr val="tx1"/>
          </a:solidFill>
          <a:latin typeface="+mn-lt"/>
        </a:defRPr>
      </a:lvl7pPr>
      <a:lvl8pPr marL="3659666" indent="-253708" algn="l" defTabSz="1017983" rtl="0" fontAlgn="base">
        <a:spcBef>
          <a:spcPct val="20000"/>
        </a:spcBef>
        <a:spcAft>
          <a:spcPct val="0"/>
        </a:spcAft>
        <a:buChar char="»"/>
        <a:defRPr sz="1600">
          <a:solidFill>
            <a:schemeClr val="tx1"/>
          </a:solidFill>
          <a:latin typeface="+mn-lt"/>
        </a:defRPr>
      </a:lvl8pPr>
      <a:lvl9pPr marL="4116334" indent="-253708" algn="l" defTabSz="1017983" rtl="0" fontAlgn="base">
        <a:spcBef>
          <a:spcPct val="20000"/>
        </a:spcBef>
        <a:spcAft>
          <a:spcPct val="0"/>
        </a:spcAft>
        <a:buChar char="»"/>
        <a:defRPr sz="1600">
          <a:solidFill>
            <a:schemeClr val="tx1"/>
          </a:solidFill>
          <a:latin typeface="+mn-lt"/>
        </a:defRPr>
      </a:lvl9pPr>
    </p:bodyStyle>
    <p:otherStyle>
      <a:defPPr>
        <a:defRPr lang="de-DE"/>
      </a:defPPr>
      <a:lvl1pPr marL="0" algn="l" defTabSz="913331" rtl="0" eaLnBrk="1" latinLnBrk="0" hangingPunct="1">
        <a:defRPr sz="1800" kern="1200">
          <a:solidFill>
            <a:schemeClr val="tx1"/>
          </a:solidFill>
          <a:latin typeface="+mn-lt"/>
          <a:ea typeface="+mn-ea"/>
          <a:cs typeface="+mn-cs"/>
        </a:defRPr>
      </a:lvl1pPr>
      <a:lvl2pPr marL="456665" algn="l" defTabSz="913331" rtl="0" eaLnBrk="1" latinLnBrk="0" hangingPunct="1">
        <a:defRPr sz="1800" kern="1200">
          <a:solidFill>
            <a:schemeClr val="tx1"/>
          </a:solidFill>
          <a:latin typeface="+mn-lt"/>
          <a:ea typeface="+mn-ea"/>
          <a:cs typeface="+mn-cs"/>
        </a:defRPr>
      </a:lvl2pPr>
      <a:lvl3pPr marL="913331" algn="l" defTabSz="913331" rtl="0" eaLnBrk="1" latinLnBrk="0" hangingPunct="1">
        <a:defRPr sz="1800" kern="1200">
          <a:solidFill>
            <a:schemeClr val="tx1"/>
          </a:solidFill>
          <a:latin typeface="+mn-lt"/>
          <a:ea typeface="+mn-ea"/>
          <a:cs typeface="+mn-cs"/>
        </a:defRPr>
      </a:lvl3pPr>
      <a:lvl4pPr marL="1369997" algn="l" defTabSz="913331" rtl="0" eaLnBrk="1" latinLnBrk="0" hangingPunct="1">
        <a:defRPr sz="1800" kern="1200">
          <a:solidFill>
            <a:schemeClr val="tx1"/>
          </a:solidFill>
          <a:latin typeface="+mn-lt"/>
          <a:ea typeface="+mn-ea"/>
          <a:cs typeface="+mn-cs"/>
        </a:defRPr>
      </a:lvl4pPr>
      <a:lvl5pPr marL="1826663" algn="l" defTabSz="913331" rtl="0" eaLnBrk="1" latinLnBrk="0" hangingPunct="1">
        <a:defRPr sz="1800" kern="1200">
          <a:solidFill>
            <a:schemeClr val="tx1"/>
          </a:solidFill>
          <a:latin typeface="+mn-lt"/>
          <a:ea typeface="+mn-ea"/>
          <a:cs typeface="+mn-cs"/>
        </a:defRPr>
      </a:lvl5pPr>
      <a:lvl6pPr marL="2283328" algn="l" defTabSz="913331" rtl="0" eaLnBrk="1" latinLnBrk="0" hangingPunct="1">
        <a:defRPr sz="1800" kern="1200">
          <a:solidFill>
            <a:schemeClr val="tx1"/>
          </a:solidFill>
          <a:latin typeface="+mn-lt"/>
          <a:ea typeface="+mn-ea"/>
          <a:cs typeface="+mn-cs"/>
        </a:defRPr>
      </a:lvl6pPr>
      <a:lvl7pPr marL="2739995" algn="l" defTabSz="913331" rtl="0" eaLnBrk="1" latinLnBrk="0" hangingPunct="1">
        <a:defRPr sz="1800" kern="1200">
          <a:solidFill>
            <a:schemeClr val="tx1"/>
          </a:solidFill>
          <a:latin typeface="+mn-lt"/>
          <a:ea typeface="+mn-ea"/>
          <a:cs typeface="+mn-cs"/>
        </a:defRPr>
      </a:lvl7pPr>
      <a:lvl8pPr marL="3196659" algn="l" defTabSz="913331" rtl="0" eaLnBrk="1" latinLnBrk="0" hangingPunct="1">
        <a:defRPr sz="1800" kern="1200">
          <a:solidFill>
            <a:schemeClr val="tx1"/>
          </a:solidFill>
          <a:latin typeface="+mn-lt"/>
          <a:ea typeface="+mn-ea"/>
          <a:cs typeface="+mn-cs"/>
        </a:defRPr>
      </a:lvl8pPr>
      <a:lvl9pPr marL="3653324" algn="l" defTabSz="91333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em.admin.ch/sem/de/home/integration-einbuergerung/innovation/programm-r.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Grafik 1">
            <a:extLst>
              <a:ext uri="{FF2B5EF4-FFF2-40B4-BE49-F238E27FC236}">
                <a16:creationId xmlns:a16="http://schemas.microsoft.com/office/drawing/2014/main" id="{A7008962-298A-2B62-2AF3-E626ECA7D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568" b="82776"/>
          <a:stretch>
            <a:fillRect/>
          </a:stretch>
        </p:blipFill>
        <p:spPr bwMode="auto">
          <a:xfrm>
            <a:off x="0" y="1438275"/>
            <a:ext cx="10058400" cy="633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el 1">
            <a:extLst>
              <a:ext uri="{FF2B5EF4-FFF2-40B4-BE49-F238E27FC236}">
                <a16:creationId xmlns:a16="http://schemas.microsoft.com/office/drawing/2014/main" id="{A7F954F7-A3FA-2C4C-01E8-D1B8E5C7891E}"/>
              </a:ext>
            </a:extLst>
          </p:cNvPr>
          <p:cNvSpPr>
            <a:spLocks noGrp="1"/>
          </p:cNvSpPr>
          <p:nvPr>
            <p:ph type="title"/>
          </p:nvPr>
        </p:nvSpPr>
        <p:spPr>
          <a:xfrm>
            <a:off x="636588" y="1263650"/>
            <a:ext cx="8885237" cy="2016125"/>
          </a:xfrm>
        </p:spPr>
        <p:txBody>
          <a:bodyPr/>
          <a:lstStyle/>
          <a:p>
            <a:pPr>
              <a:lnSpc>
                <a:spcPct val="100000"/>
              </a:lnSpc>
              <a:defRPr/>
            </a:pPr>
            <a:br>
              <a:rPr lang="de-CH" altLang="de-DE" sz="1600" dirty="0">
                <a:solidFill>
                  <a:schemeClr val="bg1"/>
                </a:solidFill>
                <a:latin typeface="+mn-lt"/>
                <a:ea typeface="+mn-ea"/>
                <a:cs typeface="+mn-cs"/>
              </a:rPr>
            </a:br>
            <a:br>
              <a:rPr lang="de-CH" altLang="de-DE" sz="1600" dirty="0">
                <a:solidFill>
                  <a:schemeClr val="bg1"/>
                </a:solidFill>
                <a:latin typeface="+mn-lt"/>
                <a:ea typeface="+mn-ea"/>
                <a:cs typeface="+mn-cs"/>
              </a:rPr>
            </a:br>
            <a:br>
              <a:rPr lang="de-CH" altLang="de-DE" dirty="0">
                <a:solidFill>
                  <a:schemeClr val="bg1"/>
                </a:solidFill>
              </a:rPr>
            </a:br>
            <a:r>
              <a:rPr lang="de-CH" altLang="de-DE" dirty="0">
                <a:solidFill>
                  <a:schemeClr val="bg1"/>
                </a:solidFill>
              </a:rPr>
              <a:t>Projekt Triple A: </a:t>
            </a:r>
            <a:br>
              <a:rPr lang="de-CH" altLang="de-DE" dirty="0">
                <a:solidFill>
                  <a:schemeClr val="bg1"/>
                </a:solidFill>
              </a:rPr>
            </a:br>
            <a:r>
              <a:rPr lang="de-CH" altLang="de-DE" dirty="0">
                <a:solidFill>
                  <a:schemeClr val="bg1"/>
                </a:solidFill>
              </a:rPr>
              <a:t>Interkantonales Auffang-, Abklärungs- und Aufbauprogramm für Geflüchtete mit besonderen Bedürfnissen</a:t>
            </a:r>
            <a:br>
              <a:rPr lang="de-CH" altLang="de-DE" sz="3400" dirty="0">
                <a:solidFill>
                  <a:schemeClr val="bg1"/>
                </a:solidFill>
              </a:rPr>
            </a:br>
            <a:endParaRPr lang="de-CH" altLang="de-DE" sz="3400" dirty="0">
              <a:solidFill>
                <a:schemeClr val="bg1"/>
              </a:solidFill>
            </a:endParaRPr>
          </a:p>
        </p:txBody>
      </p:sp>
      <p:sp>
        <p:nvSpPr>
          <p:cNvPr id="18436" name="Inhaltsplatzhalter 2">
            <a:extLst>
              <a:ext uri="{FF2B5EF4-FFF2-40B4-BE49-F238E27FC236}">
                <a16:creationId xmlns:a16="http://schemas.microsoft.com/office/drawing/2014/main" id="{8594565B-8CB4-8218-D0A0-70734C0FFC65}"/>
              </a:ext>
            </a:extLst>
          </p:cNvPr>
          <p:cNvSpPr>
            <a:spLocks noGrp="1" noChangeArrowheads="1"/>
          </p:cNvSpPr>
          <p:nvPr>
            <p:ph idx="1"/>
          </p:nvPr>
        </p:nvSpPr>
        <p:spPr>
          <a:xfrm>
            <a:off x="636588" y="4102224"/>
            <a:ext cx="9577387" cy="3772793"/>
          </a:xfrm>
        </p:spPr>
        <p:txBody>
          <a:bodyPr/>
          <a:lstStyle/>
          <a:p>
            <a:pPr marL="0" indent="0">
              <a:buFontTx/>
              <a:buNone/>
              <a:defRPr/>
            </a:pPr>
            <a:r>
              <a:rPr lang="de-CH" altLang="de-DE" sz="2800" b="1" dirty="0">
                <a:solidFill>
                  <a:schemeClr val="bg1"/>
                </a:solidFill>
                <a:latin typeface="+mj-lt"/>
                <a:ea typeface="+mj-ea"/>
                <a:cs typeface="+mj-cs"/>
              </a:rPr>
              <a:t>Bettina Vincenz, Leitung Integrationsförderung</a:t>
            </a:r>
            <a:br>
              <a:rPr lang="de-CH" altLang="de-DE" sz="2800" b="1" dirty="0">
                <a:solidFill>
                  <a:schemeClr val="bg1"/>
                </a:solidFill>
                <a:latin typeface="+mj-lt"/>
                <a:ea typeface="+mj-ea"/>
                <a:cs typeface="+mj-cs"/>
              </a:rPr>
            </a:br>
            <a:r>
              <a:rPr lang="de-CH" altLang="de-DE" sz="2800" b="1" dirty="0">
                <a:solidFill>
                  <a:schemeClr val="bg1"/>
                </a:solidFill>
                <a:latin typeface="+mj-lt"/>
                <a:ea typeface="+mj-ea"/>
                <a:cs typeface="+mj-cs"/>
              </a:rPr>
              <a:t>Michael Anderegg, Geschäftsleiter SRK Thurgau</a:t>
            </a:r>
          </a:p>
          <a:p>
            <a:pPr marL="0" indent="0">
              <a:buFontTx/>
              <a:buNone/>
              <a:defRPr/>
            </a:pPr>
            <a:endParaRPr lang="de-CH" altLang="de-DE" sz="1800" dirty="0">
              <a:solidFill>
                <a:schemeClr val="bg1"/>
              </a:solidFill>
            </a:endParaRPr>
          </a:p>
          <a:p>
            <a:pPr marL="0" indent="0">
              <a:buFontTx/>
              <a:buNone/>
              <a:defRPr/>
            </a:pPr>
            <a:endParaRPr lang="de-CH" altLang="de-DE" sz="1800" dirty="0">
              <a:solidFill>
                <a:schemeClr val="bg1"/>
              </a:solidFill>
            </a:endParaRPr>
          </a:p>
          <a:p>
            <a:pPr marL="0" indent="0">
              <a:buFontTx/>
              <a:buNone/>
              <a:defRPr/>
            </a:pPr>
            <a:r>
              <a:rPr lang="de-CH" altLang="de-DE" sz="1800" dirty="0">
                <a:solidFill>
                  <a:schemeClr val="bg1"/>
                </a:solidFill>
              </a:rPr>
              <a:t> </a:t>
            </a:r>
            <a:br>
              <a:rPr lang="de-CH" altLang="de-DE" sz="1800" dirty="0">
                <a:solidFill>
                  <a:schemeClr val="bg1"/>
                </a:solidFill>
              </a:rPr>
            </a:br>
            <a:r>
              <a:rPr lang="de-CH" altLang="de-DE" sz="1800" dirty="0">
                <a:solidFill>
                  <a:schemeClr val="bg1"/>
                </a:solidFill>
              </a:rPr>
              <a:t> </a:t>
            </a:r>
            <a:br>
              <a:rPr lang="de-CH" altLang="de-DE" sz="1800" dirty="0">
                <a:solidFill>
                  <a:schemeClr val="bg1"/>
                </a:solidFill>
              </a:rPr>
            </a:br>
            <a:endParaRPr lang="de-CH" altLang="de-DE" sz="1800" dirty="0">
              <a:solidFill>
                <a:schemeClr val="bg1"/>
              </a:solidFill>
            </a:endParaRPr>
          </a:p>
          <a:p>
            <a:pPr marL="0" indent="0">
              <a:buFontTx/>
              <a:buNone/>
              <a:defRPr/>
            </a:pPr>
            <a:endParaRPr lang="de-CH" altLang="de-DE" sz="1800" dirty="0">
              <a:solidFill>
                <a:schemeClr val="bg1"/>
              </a:solidFill>
            </a:endParaRPr>
          </a:p>
          <a:p>
            <a:pPr marL="0" indent="0">
              <a:buFontTx/>
              <a:buNone/>
              <a:defRPr/>
            </a:pPr>
            <a:r>
              <a:rPr lang="de-CH" altLang="de-DE" sz="1800" dirty="0">
                <a:solidFill>
                  <a:schemeClr val="bg1"/>
                </a:solidFill>
              </a:rPr>
              <a:t>TKöS - Herbstkonferenz</a:t>
            </a:r>
          </a:p>
          <a:p>
            <a:pPr marL="0" indent="0">
              <a:buFontTx/>
              <a:buNone/>
              <a:defRPr/>
            </a:pPr>
            <a:r>
              <a:rPr lang="de-CH" altLang="de-DE" sz="1800" dirty="0">
                <a:solidFill>
                  <a:schemeClr val="bg1"/>
                </a:solidFill>
              </a:rPr>
              <a:t>29. November 2023, Gasthaus zum Trauben, Weinfelden</a:t>
            </a:r>
          </a:p>
          <a:p>
            <a:pPr marL="0" indent="0">
              <a:buFontTx/>
              <a:buNone/>
              <a:defRPr/>
            </a:pPr>
            <a:endParaRPr lang="de-CH" altLang="de-DE" sz="1800" dirty="0">
              <a:solidFill>
                <a:schemeClr val="bg1"/>
              </a:solidFill>
            </a:endParaRPr>
          </a:p>
        </p:txBody>
      </p:sp>
      <p:sp>
        <p:nvSpPr>
          <p:cNvPr id="5125" name="Foliennummernplatzhalter 3">
            <a:extLst>
              <a:ext uri="{FF2B5EF4-FFF2-40B4-BE49-F238E27FC236}">
                <a16:creationId xmlns:a16="http://schemas.microsoft.com/office/drawing/2014/main" id="{06C190A7-62DD-8247-DAE5-49C7A57D31CE}"/>
              </a:ext>
            </a:extLst>
          </p:cNvPr>
          <p:cNvSpPr>
            <a:spLocks noGrp="1"/>
          </p:cNvSpPr>
          <p:nvPr>
            <p:ph type="sldNum" sz="quarter" idx="12"/>
          </p:nvPr>
        </p:nvSpPr>
        <p:spPr>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7FFA4EBE-5F02-49F7-827A-045144822DD1}" type="slidenum">
              <a:rPr lang="de-CH" altLang="de-DE" sz="800" b="0">
                <a:solidFill>
                  <a:srgbClr val="000000"/>
                </a:solidFill>
              </a:rPr>
              <a:pPr/>
              <a:t>1</a:t>
            </a:fld>
            <a:endParaRPr lang="de-CH" altLang="de-DE" sz="800" b="0">
              <a:solidFill>
                <a:srgbClr val="000000"/>
              </a:solidFill>
            </a:endParaRPr>
          </a:p>
        </p:txBody>
      </p:sp>
      <p:pic>
        <p:nvPicPr>
          <p:cNvPr id="5126" name="Bild 1" descr="Bild1">
            <a:extLst>
              <a:ext uri="{FF2B5EF4-FFF2-40B4-BE49-F238E27FC236}">
                <a16:creationId xmlns:a16="http://schemas.microsoft.com/office/drawing/2014/main" id="{D21B0B27-CE3C-0001-7B5D-3A3544F6CC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038725"/>
            <a:ext cx="100584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nummernplatzhalter 3">
            <a:extLst>
              <a:ext uri="{FF2B5EF4-FFF2-40B4-BE49-F238E27FC236}">
                <a16:creationId xmlns:a16="http://schemas.microsoft.com/office/drawing/2014/main" id="{D263BFD9-911F-6FCD-A16F-CF01CD7D3B7C}"/>
              </a:ext>
            </a:extLst>
          </p:cNvPr>
          <p:cNvSpPr>
            <a:spLocks noGrp="1"/>
          </p:cNvSpPr>
          <p:nvPr>
            <p:ph type="sldNum" sz="quarter" idx="12"/>
          </p:nvPr>
        </p:nvSpPr>
        <p:spPr>
          <a:xfrm>
            <a:off x="7712075" y="7310438"/>
            <a:ext cx="2095500" cy="352425"/>
          </a:xfrm>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696138C0-DA7B-4AF4-89A2-14A90EF8FE3A}" type="slidenum">
              <a:rPr lang="de-CH" altLang="de-DE" sz="800" b="0">
                <a:solidFill>
                  <a:schemeClr val="tx1"/>
                </a:solidFill>
              </a:rPr>
              <a:pPr/>
              <a:t>10</a:t>
            </a:fld>
            <a:endParaRPr lang="de-CH" altLang="de-DE" sz="800" b="0">
              <a:solidFill>
                <a:schemeClr val="tx1"/>
              </a:solidFill>
            </a:endParaRPr>
          </a:p>
        </p:txBody>
      </p:sp>
      <p:sp>
        <p:nvSpPr>
          <p:cNvPr id="4" name="Rechteck 3">
            <a:extLst>
              <a:ext uri="{FF2B5EF4-FFF2-40B4-BE49-F238E27FC236}">
                <a16:creationId xmlns:a16="http://schemas.microsoft.com/office/drawing/2014/main" id="{7B8930D7-60C7-A0B7-E410-BBB4BEC4747C}"/>
              </a:ext>
            </a:extLst>
          </p:cNvPr>
          <p:cNvSpPr/>
          <p:nvPr/>
        </p:nvSpPr>
        <p:spPr>
          <a:xfrm>
            <a:off x="781050" y="1582738"/>
            <a:ext cx="9026525" cy="1241425"/>
          </a:xfrm>
          <a:prstGeom prst="rect">
            <a:avLst/>
          </a:prstGeom>
        </p:spPr>
        <p:txBody>
          <a:bodyPr>
            <a:spAutoFit/>
          </a:bodyPr>
          <a:lstStyle/>
          <a:p>
            <a:pPr marL="0" lvl="1" indent="0" eaLnBrk="1" fontAlgn="auto" hangingPunct="1">
              <a:spcBef>
                <a:spcPts val="400"/>
              </a:spcBef>
              <a:spcAft>
                <a:spcPts val="400"/>
              </a:spcAft>
              <a:defRPr/>
            </a:pPr>
            <a:endParaRPr lang="de-CH" sz="2200" b="0" kern="0" dirty="0">
              <a:solidFill>
                <a:prstClr val="black"/>
              </a:solidFill>
            </a:endParaRPr>
          </a:p>
          <a:p>
            <a:pPr>
              <a:defRPr/>
            </a:pPr>
            <a:endParaRPr lang="de-CH" altLang="de-DE" sz="2800" dirty="0"/>
          </a:p>
          <a:p>
            <a:pPr marL="0" lvl="1" indent="0" eaLnBrk="1" fontAlgn="auto" hangingPunct="1">
              <a:spcBef>
                <a:spcPts val="400"/>
              </a:spcBef>
              <a:spcAft>
                <a:spcPts val="400"/>
              </a:spcAft>
              <a:defRPr/>
            </a:pPr>
            <a:endParaRPr lang="de-CH" sz="1800" b="0" kern="0" dirty="0">
              <a:solidFill>
                <a:prstClr val="black"/>
              </a:solidFill>
            </a:endParaRPr>
          </a:p>
        </p:txBody>
      </p:sp>
      <p:sp>
        <p:nvSpPr>
          <p:cNvPr id="3" name="Rechteck 2">
            <a:extLst>
              <a:ext uri="{FF2B5EF4-FFF2-40B4-BE49-F238E27FC236}">
                <a16:creationId xmlns:a16="http://schemas.microsoft.com/office/drawing/2014/main" id="{A46C7729-4669-BCF1-32C6-99E4A463AB6B}"/>
              </a:ext>
            </a:extLst>
          </p:cNvPr>
          <p:cNvSpPr/>
          <p:nvPr/>
        </p:nvSpPr>
        <p:spPr>
          <a:xfrm>
            <a:off x="661988" y="1438275"/>
            <a:ext cx="9145587" cy="5846763"/>
          </a:xfrm>
          <a:prstGeom prst="rect">
            <a:avLst/>
          </a:prstGeom>
        </p:spPr>
        <p:txBody>
          <a:bodyPr>
            <a:spAutoFit/>
          </a:bodyPr>
          <a:lstStyle/>
          <a:p>
            <a:pPr marL="0" lvl="1" eaLnBrk="1" fontAlgn="auto" hangingPunct="1">
              <a:lnSpc>
                <a:spcPct val="150000"/>
              </a:lnSpc>
              <a:spcBef>
                <a:spcPts val="600"/>
              </a:spcBef>
              <a:spcAft>
                <a:spcPts val="600"/>
              </a:spcAft>
              <a:defRPr/>
            </a:pPr>
            <a:endParaRPr lang="de-CH" sz="1600" b="0" kern="0" dirty="0">
              <a:solidFill>
                <a:prstClr val="black"/>
              </a:solidFill>
            </a:endParaRPr>
          </a:p>
          <a:p>
            <a:pPr marL="0" lvl="1" eaLnBrk="1" fontAlgn="auto" hangingPunct="1">
              <a:lnSpc>
                <a:spcPct val="150000"/>
              </a:lnSpc>
              <a:spcBef>
                <a:spcPts val="600"/>
              </a:spcBef>
              <a:spcAft>
                <a:spcPts val="600"/>
              </a:spcAft>
              <a:defRPr/>
            </a:pPr>
            <a:r>
              <a:rPr lang="de-CH" sz="2000" kern="0" dirty="0">
                <a:solidFill>
                  <a:prstClr val="black"/>
                </a:solidFill>
              </a:rPr>
              <a:t>Phase 3: Anschlusslösungen</a:t>
            </a:r>
          </a:p>
          <a:p>
            <a:pPr marL="0" lvl="1" indent="0" eaLnBrk="1" fontAlgn="auto" hangingPunct="1">
              <a:lnSpc>
                <a:spcPct val="150000"/>
              </a:lnSpc>
              <a:spcBef>
                <a:spcPts val="600"/>
              </a:spcBef>
              <a:spcAft>
                <a:spcPts val="600"/>
              </a:spcAft>
              <a:tabLst>
                <a:tab pos="895350" algn="l"/>
              </a:tabLst>
              <a:defRPr/>
            </a:pPr>
            <a:r>
              <a:rPr lang="de-CH" sz="2000" b="0" kern="0" dirty="0">
                <a:solidFill>
                  <a:prstClr val="black"/>
                </a:solidFill>
              </a:rPr>
              <a:t>Ausgehend von zweckmässigen Empfehlungen für Anschlusslösungen und realistischen Ansätzen für eine Eingliederung in den ersten </a:t>
            </a:r>
            <a:r>
              <a:rPr lang="de-CH" sz="2000" b="0" kern="0" dirty="0" err="1">
                <a:solidFill>
                  <a:prstClr val="black"/>
                </a:solidFill>
              </a:rPr>
              <a:t>Arbeitsmakrt</a:t>
            </a:r>
            <a:r>
              <a:rPr lang="de-CH" sz="2000" b="0" kern="0" dirty="0">
                <a:solidFill>
                  <a:prstClr val="black"/>
                </a:solidFill>
              </a:rPr>
              <a:t> werden die individuellen Ressourcen in </a:t>
            </a:r>
            <a:r>
              <a:rPr lang="de-CH" sz="2000" kern="0" dirty="0">
                <a:solidFill>
                  <a:schemeClr val="tx1"/>
                </a:solidFill>
              </a:rPr>
              <a:t>passenden Anschlusslösungen </a:t>
            </a:r>
            <a:r>
              <a:rPr lang="de-CH" sz="2000" b="0" kern="0" dirty="0">
                <a:solidFill>
                  <a:prstClr val="black"/>
                </a:solidFill>
              </a:rPr>
              <a:t>aktiviert und entwickelt.</a:t>
            </a:r>
          </a:p>
          <a:p>
            <a:pPr marL="342900" lvl="1" indent="-342900" eaLnBrk="1" fontAlgn="auto" hangingPunct="1">
              <a:lnSpc>
                <a:spcPct val="150000"/>
              </a:lnSpc>
              <a:spcBef>
                <a:spcPts val="600"/>
              </a:spcBef>
              <a:spcAft>
                <a:spcPts val="600"/>
              </a:spcAft>
              <a:buFont typeface="Wingdings" panose="05000000000000000000" pitchFamily="2" charset="2"/>
              <a:buChar char="Ø"/>
              <a:tabLst>
                <a:tab pos="895350" algn="l"/>
              </a:tabLst>
              <a:defRPr/>
            </a:pPr>
            <a:r>
              <a:rPr lang="de-CH" sz="2000" b="0" kern="0" dirty="0">
                <a:solidFill>
                  <a:prstClr val="black"/>
                </a:solidFill>
              </a:rPr>
              <a:t>Anschlusslösungen müssen mit den jeweiligen Akteuren teils </a:t>
            </a:r>
            <a:r>
              <a:rPr lang="de-CH" sz="2000" kern="0" dirty="0">
                <a:solidFill>
                  <a:prstClr val="black"/>
                </a:solidFill>
              </a:rPr>
              <a:t>neu geschaffen </a:t>
            </a:r>
            <a:r>
              <a:rPr lang="de-CH" sz="2000" b="0" kern="0" dirty="0">
                <a:solidFill>
                  <a:prstClr val="black"/>
                </a:solidFill>
              </a:rPr>
              <a:t>werden (z.B. dauerhafte Mindestlohnunterschreitung)</a:t>
            </a:r>
          </a:p>
          <a:p>
            <a:pPr marL="342900" lvl="1" indent="-342900" eaLnBrk="1" fontAlgn="auto" hangingPunct="1">
              <a:lnSpc>
                <a:spcPct val="150000"/>
              </a:lnSpc>
              <a:spcBef>
                <a:spcPts val="600"/>
              </a:spcBef>
              <a:spcAft>
                <a:spcPts val="600"/>
              </a:spcAft>
              <a:buFont typeface="Wingdings" panose="05000000000000000000" pitchFamily="2" charset="2"/>
              <a:buChar char="Ø"/>
              <a:tabLst>
                <a:tab pos="895350" algn="l"/>
              </a:tabLst>
              <a:defRPr/>
            </a:pPr>
            <a:r>
              <a:rPr lang="de-CH" sz="2000" kern="0" dirty="0">
                <a:solidFill>
                  <a:prstClr val="black"/>
                </a:solidFill>
              </a:rPr>
              <a:t>Zugang</a:t>
            </a:r>
            <a:r>
              <a:rPr lang="de-CH" sz="2000" b="0" kern="0" dirty="0">
                <a:solidFill>
                  <a:prstClr val="black"/>
                </a:solidFill>
              </a:rPr>
              <a:t> zu bestehenden Massnahmen (z.B. </a:t>
            </a:r>
            <a:r>
              <a:rPr lang="de-CH" sz="2000" b="0" kern="0" dirty="0" err="1">
                <a:solidFill>
                  <a:prstClr val="black"/>
                </a:solidFill>
              </a:rPr>
              <a:t>Pra</a:t>
            </a:r>
            <a:r>
              <a:rPr lang="de-CH" sz="2000" b="0" kern="0" dirty="0">
                <a:solidFill>
                  <a:prstClr val="black"/>
                </a:solidFill>
              </a:rPr>
              <a:t> INSOS) muss </a:t>
            </a:r>
            <a:r>
              <a:rPr lang="de-CH" sz="2000" kern="0" dirty="0">
                <a:solidFill>
                  <a:prstClr val="black"/>
                </a:solidFill>
              </a:rPr>
              <a:t>geebnet</a:t>
            </a:r>
            <a:r>
              <a:rPr lang="de-CH" sz="2000" b="0" kern="0" dirty="0">
                <a:solidFill>
                  <a:prstClr val="black"/>
                </a:solidFill>
              </a:rPr>
              <a:t> werden</a:t>
            </a:r>
          </a:p>
          <a:p>
            <a:pPr marL="342900" lvl="1" indent="-342900" eaLnBrk="1" fontAlgn="auto" hangingPunct="1">
              <a:lnSpc>
                <a:spcPct val="150000"/>
              </a:lnSpc>
              <a:spcBef>
                <a:spcPts val="600"/>
              </a:spcBef>
              <a:spcAft>
                <a:spcPts val="600"/>
              </a:spcAft>
              <a:buFont typeface="Wingdings" panose="05000000000000000000" pitchFamily="2" charset="2"/>
              <a:buChar char="Ø"/>
              <a:tabLst>
                <a:tab pos="895350" algn="l"/>
              </a:tabLst>
              <a:defRPr/>
            </a:pPr>
            <a:r>
              <a:rPr lang="de-CH" sz="2000" b="0" kern="0" dirty="0">
                <a:solidFill>
                  <a:prstClr val="black"/>
                </a:solidFill>
              </a:rPr>
              <a:t>Gute Zusammenarbeit im Rahmen IIZ</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nummernplatzhalter 3">
            <a:extLst>
              <a:ext uri="{FF2B5EF4-FFF2-40B4-BE49-F238E27FC236}">
                <a16:creationId xmlns:a16="http://schemas.microsoft.com/office/drawing/2014/main" id="{6AA14A78-A97D-E500-1679-25C41841BB3A}"/>
              </a:ext>
            </a:extLst>
          </p:cNvPr>
          <p:cNvSpPr>
            <a:spLocks noGrp="1"/>
          </p:cNvSpPr>
          <p:nvPr>
            <p:ph type="sldNum" sz="quarter" idx="12"/>
          </p:nvPr>
        </p:nvSpPr>
        <p:spPr>
          <a:xfrm>
            <a:off x="7712075" y="7310438"/>
            <a:ext cx="2095500" cy="352425"/>
          </a:xfrm>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06F1361F-298B-4BCA-BBA3-840EA45D23D4}" type="slidenum">
              <a:rPr lang="de-CH" altLang="de-DE" sz="800" b="0">
                <a:solidFill>
                  <a:schemeClr val="tx1"/>
                </a:solidFill>
              </a:rPr>
              <a:pPr/>
              <a:t>11</a:t>
            </a:fld>
            <a:endParaRPr lang="de-CH" altLang="de-DE" sz="800" b="0">
              <a:solidFill>
                <a:schemeClr val="tx1"/>
              </a:solidFill>
            </a:endParaRPr>
          </a:p>
        </p:txBody>
      </p:sp>
      <p:sp>
        <p:nvSpPr>
          <p:cNvPr id="4" name="Rechteck 3">
            <a:extLst>
              <a:ext uri="{FF2B5EF4-FFF2-40B4-BE49-F238E27FC236}">
                <a16:creationId xmlns:a16="http://schemas.microsoft.com/office/drawing/2014/main" id="{DD5C2AAB-8CA9-F091-D771-13D37B48BB8F}"/>
              </a:ext>
            </a:extLst>
          </p:cNvPr>
          <p:cNvSpPr/>
          <p:nvPr/>
        </p:nvSpPr>
        <p:spPr>
          <a:xfrm>
            <a:off x="781050" y="1582738"/>
            <a:ext cx="9026525" cy="5694362"/>
          </a:xfrm>
          <a:prstGeom prst="rect">
            <a:avLst/>
          </a:prstGeom>
        </p:spPr>
        <p:txBody>
          <a:bodyPr>
            <a:spAutoFit/>
          </a:bodyPr>
          <a:lstStyle/>
          <a:p>
            <a:pPr marL="0" lvl="1" indent="0" eaLnBrk="1" fontAlgn="auto" hangingPunct="1">
              <a:spcBef>
                <a:spcPts val="400"/>
              </a:spcBef>
              <a:spcAft>
                <a:spcPts val="400"/>
              </a:spcAft>
              <a:defRPr/>
            </a:pPr>
            <a:endParaRPr lang="de-CH" sz="2200" b="0" kern="0" dirty="0">
              <a:solidFill>
                <a:prstClr val="black"/>
              </a:solidFill>
            </a:endParaRPr>
          </a:p>
          <a:p>
            <a:pPr marL="0" lvl="1" indent="0" eaLnBrk="1" fontAlgn="auto" hangingPunct="1">
              <a:spcBef>
                <a:spcPts val="400"/>
              </a:spcBef>
              <a:spcAft>
                <a:spcPts val="400"/>
              </a:spcAft>
              <a:defRPr/>
            </a:pPr>
            <a:r>
              <a:rPr lang="de-CH" sz="2200" kern="0" dirty="0">
                <a:solidFill>
                  <a:prstClr val="black"/>
                </a:solidFill>
              </a:rPr>
              <a:t>Finanzierung der Programmkosten: </a:t>
            </a:r>
          </a:p>
          <a:p>
            <a:pPr marL="0" lvl="1" indent="0" eaLnBrk="1" fontAlgn="auto" hangingPunct="1">
              <a:spcBef>
                <a:spcPts val="400"/>
              </a:spcBef>
              <a:spcAft>
                <a:spcPts val="400"/>
              </a:spcAft>
              <a:defRPr/>
            </a:pPr>
            <a:r>
              <a:rPr lang="de-CH" sz="2200" b="0" kern="0" dirty="0">
                <a:solidFill>
                  <a:prstClr val="black"/>
                </a:solidFill>
              </a:rPr>
              <a:t>50 % Integrationspauschale und 50 % Bundesmittel</a:t>
            </a:r>
          </a:p>
          <a:p>
            <a:pPr marL="0" lvl="1" indent="0" eaLnBrk="1" fontAlgn="auto" hangingPunct="1">
              <a:spcBef>
                <a:spcPts val="400"/>
              </a:spcBef>
              <a:spcAft>
                <a:spcPts val="400"/>
              </a:spcAft>
              <a:defRPr/>
            </a:pPr>
            <a:endParaRPr lang="de-CH" sz="2200" b="0" kern="0" dirty="0">
              <a:solidFill>
                <a:prstClr val="black"/>
              </a:solidFill>
            </a:endParaRPr>
          </a:p>
          <a:p>
            <a:pPr marL="0" lvl="1" indent="0" eaLnBrk="1" fontAlgn="auto" hangingPunct="1">
              <a:spcBef>
                <a:spcPts val="400"/>
              </a:spcBef>
              <a:spcAft>
                <a:spcPts val="400"/>
              </a:spcAft>
              <a:defRPr/>
            </a:pPr>
            <a:r>
              <a:rPr lang="de-CH" sz="2200" kern="0" dirty="0">
                <a:solidFill>
                  <a:prstClr val="black"/>
                </a:solidFill>
              </a:rPr>
              <a:t>Finanzierung nach Programmende: </a:t>
            </a:r>
          </a:p>
          <a:p>
            <a:pPr marL="0" lvl="1" indent="0" eaLnBrk="1" fontAlgn="auto" hangingPunct="1">
              <a:spcBef>
                <a:spcPts val="400"/>
              </a:spcBef>
              <a:spcAft>
                <a:spcPts val="400"/>
              </a:spcAft>
              <a:defRPr/>
            </a:pPr>
            <a:r>
              <a:rPr lang="de-CH" sz="2200" b="0" kern="0" dirty="0">
                <a:solidFill>
                  <a:prstClr val="black"/>
                </a:solidFill>
              </a:rPr>
              <a:t>Mitfinanzierung insb. der Anschlusslösungen durch die </a:t>
            </a:r>
            <a:r>
              <a:rPr lang="de-CH" sz="2200" b="0" kern="0">
                <a:solidFill>
                  <a:prstClr val="black"/>
                </a:solidFill>
              </a:rPr>
              <a:t>Regelstrukturen notwendig </a:t>
            </a:r>
            <a:r>
              <a:rPr lang="de-CH" sz="2200" b="0" kern="0" dirty="0">
                <a:solidFill>
                  <a:prstClr val="black"/>
                </a:solidFill>
              </a:rPr>
              <a:t>(IIZ).</a:t>
            </a:r>
          </a:p>
          <a:p>
            <a:pPr marL="0" lvl="1" indent="0" eaLnBrk="1" fontAlgn="auto" hangingPunct="1">
              <a:spcBef>
                <a:spcPts val="400"/>
              </a:spcBef>
              <a:spcAft>
                <a:spcPts val="400"/>
              </a:spcAft>
              <a:defRPr/>
            </a:pPr>
            <a:endParaRPr lang="de-CH" sz="2200" b="0" kern="0" dirty="0">
              <a:solidFill>
                <a:prstClr val="black"/>
              </a:solidFill>
            </a:endParaRPr>
          </a:p>
          <a:p>
            <a:pPr marL="0" lvl="1" indent="0" eaLnBrk="1" fontAlgn="auto" hangingPunct="1">
              <a:spcBef>
                <a:spcPts val="400"/>
              </a:spcBef>
              <a:spcAft>
                <a:spcPts val="400"/>
              </a:spcAft>
              <a:defRPr/>
            </a:pPr>
            <a:r>
              <a:rPr lang="de-CH" sz="2200" kern="0" dirty="0">
                <a:solidFill>
                  <a:prstClr val="black"/>
                </a:solidFill>
              </a:rPr>
              <a:t>Qualitätssicherung und Evaluation: </a:t>
            </a:r>
          </a:p>
          <a:p>
            <a:pPr marL="0" lvl="1" indent="0" eaLnBrk="1" fontAlgn="auto" hangingPunct="1">
              <a:spcBef>
                <a:spcPts val="400"/>
              </a:spcBef>
              <a:spcAft>
                <a:spcPts val="400"/>
              </a:spcAft>
              <a:defRPr/>
            </a:pPr>
            <a:r>
              <a:rPr lang="de-CH" sz="2200" b="0" kern="0" dirty="0">
                <a:solidFill>
                  <a:prstClr val="black"/>
                </a:solidFill>
              </a:rPr>
              <a:t>Kooperationskantone beauftragen gemeinsam eine externe Evaluationsstelle, welche die Erfolge, Chancen und Risiken des Projektes für eine dauerhafte Etablierung analysiert und die Ergebnisse auch anderen interessierten Kantonen zur Verfügung stellt. </a:t>
            </a:r>
          </a:p>
          <a:p>
            <a:pPr marL="0" lvl="1" indent="0" eaLnBrk="1" fontAlgn="auto" hangingPunct="1">
              <a:spcBef>
                <a:spcPts val="400"/>
              </a:spcBef>
              <a:spcAft>
                <a:spcPts val="400"/>
              </a:spcAft>
              <a:defRPr/>
            </a:pPr>
            <a:endParaRPr lang="de-CH" sz="1800" b="0" kern="0"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nummernplatzhalter 3">
            <a:extLst>
              <a:ext uri="{FF2B5EF4-FFF2-40B4-BE49-F238E27FC236}">
                <a16:creationId xmlns:a16="http://schemas.microsoft.com/office/drawing/2014/main" id="{8E6A53BD-7BD3-19BE-297A-F552C32C4E48}"/>
              </a:ext>
            </a:extLst>
          </p:cNvPr>
          <p:cNvSpPr>
            <a:spLocks noGrp="1"/>
          </p:cNvSpPr>
          <p:nvPr>
            <p:ph type="sldNum" sz="quarter" idx="12"/>
          </p:nvPr>
        </p:nvSpPr>
        <p:spPr>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9E1BB5CE-D2C3-4695-9B2B-F84E2A7CA64C}" type="slidenum">
              <a:rPr lang="de-CH" altLang="de-DE" sz="800" b="0">
                <a:solidFill>
                  <a:schemeClr val="tx1"/>
                </a:solidFill>
              </a:rPr>
              <a:pPr/>
              <a:t>2</a:t>
            </a:fld>
            <a:endParaRPr lang="de-CH" altLang="de-DE" sz="800" b="0">
              <a:solidFill>
                <a:schemeClr val="tx1"/>
              </a:solidFill>
            </a:endParaRPr>
          </a:p>
        </p:txBody>
      </p:sp>
      <p:sp>
        <p:nvSpPr>
          <p:cNvPr id="4" name="Rechteck 3">
            <a:extLst>
              <a:ext uri="{FF2B5EF4-FFF2-40B4-BE49-F238E27FC236}">
                <a16:creationId xmlns:a16="http://schemas.microsoft.com/office/drawing/2014/main" id="{1113F5B0-93A2-2BFE-C1E7-CB450FC16095}"/>
              </a:ext>
            </a:extLst>
          </p:cNvPr>
          <p:cNvSpPr/>
          <p:nvPr/>
        </p:nvSpPr>
        <p:spPr>
          <a:xfrm>
            <a:off x="781050" y="1555750"/>
            <a:ext cx="8856663" cy="6961188"/>
          </a:xfrm>
          <a:prstGeom prst="rect">
            <a:avLst/>
          </a:prstGeom>
        </p:spPr>
        <p:txBody>
          <a:bodyPr>
            <a:spAutoFit/>
          </a:bodyPr>
          <a:lstStyle/>
          <a:p>
            <a:pPr eaLnBrk="1" fontAlgn="auto" hangingPunct="1">
              <a:spcBef>
                <a:spcPts val="400"/>
              </a:spcBef>
              <a:spcAft>
                <a:spcPts val="400"/>
              </a:spcAft>
              <a:defRPr/>
            </a:pPr>
            <a:endParaRPr lang="de-CH" sz="2000" kern="0" dirty="0">
              <a:solidFill>
                <a:prstClr val="black"/>
              </a:solidFill>
            </a:endParaRPr>
          </a:p>
          <a:p>
            <a:pPr marL="342900"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Integrationsförderung von Geflüchteten mit Bleiberecht ist eine </a:t>
            </a:r>
            <a:r>
              <a:rPr lang="de-CH" sz="2200" kern="0" dirty="0">
                <a:solidFill>
                  <a:prstClr val="black"/>
                </a:solidFill>
              </a:rPr>
              <a:t>Verbundaufgabe</a:t>
            </a:r>
            <a:r>
              <a:rPr lang="de-CH" sz="2200" b="0" kern="0" dirty="0">
                <a:solidFill>
                  <a:prstClr val="black"/>
                </a:solidFill>
              </a:rPr>
              <a:t> von Bund, Kanton und Gemeinden.</a:t>
            </a:r>
          </a:p>
          <a:p>
            <a:pPr marL="342900"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Alle Akteure der Verbundaufgabe haben Berührungspunkte mit den Geflüchteten, bei denen sich auch gesundheitliche Fragestellungen ergeben. </a:t>
            </a:r>
          </a:p>
          <a:p>
            <a:pPr marL="342900" indent="-342900" eaLnBrk="1" fontAlgn="auto" hangingPunct="1">
              <a:spcBef>
                <a:spcPts val="600"/>
              </a:spcBef>
              <a:spcAft>
                <a:spcPts val="600"/>
              </a:spcAft>
              <a:buFont typeface="Arial" panose="020B0604020202020204" pitchFamily="34" charset="0"/>
              <a:buChar char="•"/>
              <a:defRPr/>
            </a:pPr>
            <a:r>
              <a:rPr lang="de-CH" sz="2200" kern="0" dirty="0">
                <a:solidFill>
                  <a:prstClr val="black"/>
                </a:solidFill>
              </a:rPr>
              <a:t>Im Grundsatz sind </a:t>
            </a:r>
            <a:r>
              <a:rPr lang="de-CH" sz="2200" b="0" kern="0" dirty="0">
                <a:solidFill>
                  <a:prstClr val="black"/>
                </a:solidFill>
              </a:rPr>
              <a:t>für die berufliche Integration und für Gesundheitsfragen </a:t>
            </a:r>
            <a:r>
              <a:rPr lang="de-CH" sz="2200" kern="0" dirty="0">
                <a:solidFill>
                  <a:prstClr val="black"/>
                </a:solidFill>
              </a:rPr>
              <a:t>die Regelstrukturen zuständig</a:t>
            </a:r>
            <a:r>
              <a:rPr lang="de-CH" sz="2200" b="0" kern="0" dirty="0">
                <a:solidFill>
                  <a:prstClr val="black"/>
                </a:solidFill>
              </a:rPr>
              <a:t>, gleich wie für alle anderen Bewohnerinnen und Bewohner im Kanton und in den Gemeinden.</a:t>
            </a:r>
          </a:p>
          <a:p>
            <a:pPr marL="342900" indent="-342900" eaLnBrk="1" fontAlgn="auto" hangingPunct="1">
              <a:spcBef>
                <a:spcPts val="600"/>
              </a:spcBef>
              <a:spcAft>
                <a:spcPts val="600"/>
              </a:spcAft>
              <a:buFont typeface="Arial" panose="020B0604020202020204" pitchFamily="34" charset="0"/>
              <a:buChar char="•"/>
              <a:defRPr/>
            </a:pPr>
            <a:r>
              <a:rPr lang="de-DE" sz="2200" b="0" kern="0" dirty="0">
                <a:solidFill>
                  <a:schemeClr val="tx1"/>
                </a:solidFill>
              </a:rPr>
              <a:t>SEM lancierte 2022 die Ausschreibung des zweijährigen Programms «Stabilisierung und Ressourcenaktivierung von Personen mit besonderen Bedürfnissen (Programm R)» (2023-2024) </a:t>
            </a:r>
            <a:r>
              <a:rPr lang="de-DE" sz="2200" b="0" kern="0" dirty="0">
                <a:solidFill>
                  <a:schemeClr val="tx1"/>
                </a:solidFill>
                <a:hlinkClick r:id="rId3"/>
              </a:rPr>
              <a:t>https://www.sem.admin.ch/sem/de/home/integration-einbuergerung/innovation/programm-r.html</a:t>
            </a:r>
            <a:r>
              <a:rPr lang="de-DE" sz="2200" b="0" kern="0" dirty="0">
                <a:solidFill>
                  <a:schemeClr val="tx1"/>
                </a:solidFill>
              </a:rPr>
              <a:t> </a:t>
            </a:r>
          </a:p>
          <a:p>
            <a:pPr marL="342900" indent="-342900" eaLnBrk="1" fontAlgn="auto" hangingPunct="1">
              <a:lnSpc>
                <a:spcPct val="150000"/>
              </a:lnSpc>
              <a:spcBef>
                <a:spcPts val="600"/>
              </a:spcBef>
              <a:spcAft>
                <a:spcPts val="600"/>
              </a:spcAft>
              <a:buFont typeface="Arial" panose="020B0604020202020204" pitchFamily="34" charset="0"/>
              <a:buChar char="•"/>
              <a:defRPr/>
            </a:pPr>
            <a:endParaRPr lang="de-CH" sz="2000" b="0" kern="0" dirty="0">
              <a:solidFill>
                <a:prstClr val="black"/>
              </a:solidFill>
            </a:endParaRPr>
          </a:p>
          <a:p>
            <a:pPr eaLnBrk="1" fontAlgn="auto" hangingPunct="1">
              <a:lnSpc>
                <a:spcPct val="150000"/>
              </a:lnSpc>
              <a:spcBef>
                <a:spcPts val="600"/>
              </a:spcBef>
              <a:spcAft>
                <a:spcPts val="600"/>
              </a:spcAft>
              <a:defRPr/>
            </a:pPr>
            <a:endParaRPr lang="de-CH" sz="2000" b="0" kern="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Foliennummernplatzhalter 3">
            <a:extLst>
              <a:ext uri="{FF2B5EF4-FFF2-40B4-BE49-F238E27FC236}">
                <a16:creationId xmlns:a16="http://schemas.microsoft.com/office/drawing/2014/main" id="{D420F099-EF63-B018-C0AF-0E78583E1DD0}"/>
              </a:ext>
            </a:extLst>
          </p:cNvPr>
          <p:cNvSpPr>
            <a:spLocks noGrp="1"/>
          </p:cNvSpPr>
          <p:nvPr>
            <p:ph type="sldNum" sz="quarter" idx="12"/>
          </p:nvPr>
        </p:nvSpPr>
        <p:spPr>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73E499BD-F2F1-4DED-89ED-3EAB8DB789AF}" type="slidenum">
              <a:rPr lang="de-CH" altLang="de-DE" sz="800" b="0">
                <a:solidFill>
                  <a:schemeClr val="tx1"/>
                </a:solidFill>
              </a:rPr>
              <a:pPr/>
              <a:t>3</a:t>
            </a:fld>
            <a:endParaRPr lang="de-CH" altLang="de-DE" sz="800" b="0">
              <a:solidFill>
                <a:schemeClr val="tx1"/>
              </a:solidFill>
            </a:endParaRPr>
          </a:p>
        </p:txBody>
      </p:sp>
      <p:sp>
        <p:nvSpPr>
          <p:cNvPr id="4" name="Rechteck 3">
            <a:extLst>
              <a:ext uri="{FF2B5EF4-FFF2-40B4-BE49-F238E27FC236}">
                <a16:creationId xmlns:a16="http://schemas.microsoft.com/office/drawing/2014/main" id="{5F3B9DF3-6BBD-31BF-4F58-D7491791178C}"/>
              </a:ext>
            </a:extLst>
          </p:cNvPr>
          <p:cNvSpPr/>
          <p:nvPr/>
        </p:nvSpPr>
        <p:spPr>
          <a:xfrm>
            <a:off x="708025" y="1509713"/>
            <a:ext cx="8856663" cy="5262562"/>
          </a:xfrm>
          <a:prstGeom prst="rect">
            <a:avLst/>
          </a:prstGeom>
        </p:spPr>
        <p:txBody>
          <a:bodyPr>
            <a:spAutoFit/>
          </a:bodyPr>
          <a:lstStyle/>
          <a:p>
            <a:pPr eaLnBrk="1" fontAlgn="auto" hangingPunct="1">
              <a:spcBef>
                <a:spcPts val="600"/>
              </a:spcBef>
              <a:spcAft>
                <a:spcPts val="600"/>
              </a:spcAft>
              <a:defRPr/>
            </a:pPr>
            <a:endParaRPr lang="de-CH" sz="2200" b="0" kern="0" dirty="0">
              <a:solidFill>
                <a:prstClr val="black"/>
              </a:solidFill>
            </a:endParaRPr>
          </a:p>
          <a:p>
            <a:pPr eaLnBrk="1" fontAlgn="auto" hangingPunct="1">
              <a:spcBef>
                <a:spcPts val="600"/>
              </a:spcBef>
              <a:spcAft>
                <a:spcPts val="600"/>
              </a:spcAft>
              <a:defRPr/>
            </a:pPr>
            <a:r>
              <a:rPr lang="de-CH" sz="2200" kern="0" dirty="0">
                <a:solidFill>
                  <a:prstClr val="black"/>
                </a:solidFill>
              </a:rPr>
              <a:t>Zielsetzung Programm R</a:t>
            </a:r>
          </a:p>
          <a:p>
            <a:pPr lvl="1" eaLnBrk="1" fontAlgn="auto" hangingPunct="1">
              <a:spcBef>
                <a:spcPts val="600"/>
              </a:spcBef>
              <a:spcAft>
                <a:spcPts val="600"/>
              </a:spcAft>
              <a:defRPr/>
            </a:pPr>
            <a:r>
              <a:rPr lang="de-CH" sz="2200" b="0" kern="0" dirty="0">
                <a:solidFill>
                  <a:prstClr val="black"/>
                </a:solidFill>
              </a:rPr>
              <a:t>«</a:t>
            </a:r>
            <a:r>
              <a:rPr lang="de-DE" sz="2200" b="0" kern="0" dirty="0">
                <a:solidFill>
                  <a:prstClr val="black"/>
                </a:solidFill>
              </a:rPr>
              <a:t>Das Programm soll die Teilnehmenden darin unterstützen, ihren Alltag autonom zu bewältigen, sich zu stabilisieren und bestehende Ressourcen zu aktivieren sowie soziale Kontakte und die Teilhabe am gesellschaftlichen Leben ermöglichen. </a:t>
            </a:r>
            <a:r>
              <a:rPr lang="de-DE" sz="2200" kern="0" dirty="0">
                <a:solidFill>
                  <a:prstClr val="black"/>
                </a:solidFill>
              </a:rPr>
              <a:t>Dabei soll ihnen wenn immer möglich der Zugang zu Anschluss-</a:t>
            </a:r>
            <a:r>
              <a:rPr lang="de-DE" sz="2200" kern="0" dirty="0" err="1">
                <a:solidFill>
                  <a:prstClr val="black"/>
                </a:solidFill>
              </a:rPr>
              <a:t>massnahmen</a:t>
            </a:r>
            <a:r>
              <a:rPr lang="de-DE" sz="2200" kern="0" dirty="0">
                <a:solidFill>
                  <a:prstClr val="black"/>
                </a:solidFill>
              </a:rPr>
              <a:t> im Bereich Ausbildung oder Arbeitsmarkt eröffnet werden</a:t>
            </a:r>
            <a:r>
              <a:rPr lang="de-DE" sz="2200" b="0" kern="0" dirty="0">
                <a:solidFill>
                  <a:prstClr val="black"/>
                </a:solidFill>
              </a:rPr>
              <a:t>.</a:t>
            </a:r>
            <a:r>
              <a:rPr lang="de-CH" sz="2400" b="0" dirty="0"/>
              <a:t>»</a:t>
            </a:r>
          </a:p>
          <a:p>
            <a:pPr eaLnBrk="1" fontAlgn="auto" hangingPunct="1">
              <a:spcBef>
                <a:spcPts val="600"/>
              </a:spcBef>
              <a:spcAft>
                <a:spcPts val="600"/>
              </a:spcAft>
              <a:defRPr/>
            </a:pPr>
            <a:r>
              <a:rPr lang="de-DE" sz="2200" b="0" kern="0" dirty="0">
                <a:solidFill>
                  <a:prstClr val="black"/>
                </a:solidFill>
              </a:rPr>
              <a:t>SEM (5.2022): </a:t>
            </a:r>
            <a:r>
              <a:rPr lang="de-CH" sz="2200" b="0" kern="0" dirty="0">
                <a:solidFill>
                  <a:prstClr val="black"/>
                </a:solidFill>
              </a:rPr>
              <a:t>Ausschreibung Programm «Stabilisierung und Ressourcen-aktivierung von Personen mit besonderen Bedürfnissen».</a:t>
            </a:r>
          </a:p>
          <a:p>
            <a:pPr eaLnBrk="1" fontAlgn="auto" hangingPunct="1">
              <a:lnSpc>
                <a:spcPct val="150000"/>
              </a:lnSpc>
              <a:spcBef>
                <a:spcPts val="600"/>
              </a:spcBef>
              <a:spcAft>
                <a:spcPts val="600"/>
              </a:spcAft>
              <a:defRPr/>
            </a:pPr>
            <a:endParaRPr lang="de-CH" sz="2000" b="0" kern="0" dirty="0">
              <a:solidFill>
                <a:prstClr val="black"/>
              </a:solidFill>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3">
            <a:extLst>
              <a:ext uri="{FF2B5EF4-FFF2-40B4-BE49-F238E27FC236}">
                <a16:creationId xmlns:a16="http://schemas.microsoft.com/office/drawing/2014/main" id="{AF6BD26D-97F0-35FE-3C9A-5DE4888E6499}"/>
              </a:ext>
            </a:extLst>
          </p:cNvPr>
          <p:cNvSpPr>
            <a:spLocks noGrp="1"/>
          </p:cNvSpPr>
          <p:nvPr>
            <p:ph type="sldNum" sz="quarter" idx="12"/>
          </p:nvPr>
        </p:nvSpPr>
        <p:spPr>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20CD51E0-A183-4449-8BB1-20A4CF923458}" type="slidenum">
              <a:rPr lang="de-CH" altLang="de-DE" sz="800" b="0">
                <a:solidFill>
                  <a:schemeClr val="tx1"/>
                </a:solidFill>
              </a:rPr>
              <a:pPr/>
              <a:t>4</a:t>
            </a:fld>
            <a:endParaRPr lang="de-CH" altLang="de-DE" sz="800" b="0">
              <a:solidFill>
                <a:schemeClr val="tx1"/>
              </a:solidFill>
            </a:endParaRPr>
          </a:p>
        </p:txBody>
      </p:sp>
      <p:sp>
        <p:nvSpPr>
          <p:cNvPr id="4" name="Rechteck 3">
            <a:extLst>
              <a:ext uri="{FF2B5EF4-FFF2-40B4-BE49-F238E27FC236}">
                <a16:creationId xmlns:a16="http://schemas.microsoft.com/office/drawing/2014/main" id="{2D9F5C38-68A4-A98C-8C39-24D2E502E9BE}"/>
              </a:ext>
            </a:extLst>
          </p:cNvPr>
          <p:cNvSpPr/>
          <p:nvPr/>
        </p:nvSpPr>
        <p:spPr>
          <a:xfrm>
            <a:off x="781050" y="1555750"/>
            <a:ext cx="8856663" cy="4416425"/>
          </a:xfrm>
          <a:prstGeom prst="rect">
            <a:avLst/>
          </a:prstGeom>
        </p:spPr>
        <p:txBody>
          <a:bodyPr>
            <a:spAutoFit/>
          </a:bodyPr>
          <a:lstStyle/>
          <a:p>
            <a:pPr eaLnBrk="1" fontAlgn="auto" hangingPunct="1">
              <a:spcBef>
                <a:spcPts val="400"/>
              </a:spcBef>
              <a:spcAft>
                <a:spcPts val="400"/>
              </a:spcAft>
              <a:defRPr/>
            </a:pPr>
            <a:endParaRPr lang="de-CH" sz="2000" kern="0" dirty="0">
              <a:solidFill>
                <a:prstClr val="black"/>
              </a:solidFill>
            </a:endParaRPr>
          </a:p>
          <a:p>
            <a:pPr eaLnBrk="1" fontAlgn="auto" hangingPunct="1">
              <a:spcBef>
                <a:spcPts val="400"/>
              </a:spcBef>
              <a:spcAft>
                <a:spcPts val="400"/>
              </a:spcAft>
              <a:defRPr/>
            </a:pPr>
            <a:endParaRPr lang="de-CH" sz="2000" kern="0" dirty="0">
              <a:solidFill>
                <a:prstClr val="black"/>
              </a:solidFill>
            </a:endParaRPr>
          </a:p>
          <a:p>
            <a:pPr eaLnBrk="1" fontAlgn="auto" hangingPunct="1">
              <a:spcBef>
                <a:spcPts val="600"/>
              </a:spcBef>
              <a:spcAft>
                <a:spcPts val="600"/>
              </a:spcAft>
              <a:defRPr/>
            </a:pPr>
            <a:r>
              <a:rPr lang="de-CH" sz="2200" kern="0" dirty="0">
                <a:solidFill>
                  <a:prstClr val="black"/>
                </a:solidFill>
              </a:rPr>
              <a:t>Interkantonales Projekt Triple A </a:t>
            </a:r>
          </a:p>
          <a:p>
            <a:pPr marL="342900" indent="-342900" eaLnBrk="1" fontAlgn="auto" hangingPunct="1">
              <a:spcBef>
                <a:spcPts val="600"/>
              </a:spcBef>
              <a:spcAft>
                <a:spcPts val="600"/>
              </a:spcAft>
              <a:buFont typeface="Arial" panose="020B0604020202020204" pitchFamily="34" charset="0"/>
              <a:buChar char="•"/>
              <a:defRPr/>
            </a:pPr>
            <a:r>
              <a:rPr lang="de-DE" sz="2200" kern="0" dirty="0">
                <a:solidFill>
                  <a:prstClr val="black"/>
                </a:solidFill>
              </a:rPr>
              <a:t>A</a:t>
            </a:r>
            <a:r>
              <a:rPr lang="de-DE" sz="2200" b="0" kern="0" dirty="0">
                <a:solidFill>
                  <a:prstClr val="black"/>
                </a:solidFill>
              </a:rPr>
              <a:t>uffang-, </a:t>
            </a:r>
            <a:r>
              <a:rPr lang="de-DE" sz="2200" kern="0" dirty="0">
                <a:solidFill>
                  <a:prstClr val="black"/>
                </a:solidFill>
              </a:rPr>
              <a:t>A</a:t>
            </a:r>
            <a:r>
              <a:rPr lang="de-DE" sz="2200" b="0" kern="0" dirty="0">
                <a:solidFill>
                  <a:prstClr val="black"/>
                </a:solidFill>
              </a:rPr>
              <a:t>bklärungs- und </a:t>
            </a:r>
            <a:r>
              <a:rPr lang="de-DE" sz="2200" kern="0" dirty="0">
                <a:solidFill>
                  <a:prstClr val="black"/>
                </a:solidFill>
              </a:rPr>
              <a:t>A</a:t>
            </a:r>
            <a:r>
              <a:rPr lang="de-DE" sz="2200" b="0" kern="0" dirty="0">
                <a:solidFill>
                  <a:prstClr val="black"/>
                </a:solidFill>
              </a:rPr>
              <a:t>ufbauprogramm </a:t>
            </a:r>
          </a:p>
          <a:p>
            <a:pPr marL="342900" indent="-342900" eaLnBrk="1" fontAlgn="auto" hangingPunct="1">
              <a:spcBef>
                <a:spcPts val="600"/>
              </a:spcBef>
              <a:spcAft>
                <a:spcPts val="600"/>
              </a:spcAft>
              <a:buFont typeface="Arial" panose="020B0604020202020204" pitchFamily="34" charset="0"/>
              <a:buChar char="•"/>
              <a:defRPr/>
            </a:pPr>
            <a:r>
              <a:rPr lang="de-DE" sz="2200" b="0" kern="0" dirty="0">
                <a:solidFill>
                  <a:prstClr val="black"/>
                </a:solidFill>
              </a:rPr>
              <a:t>Ka</a:t>
            </a:r>
            <a:r>
              <a:rPr lang="de-CH" sz="2200" b="0" kern="0" dirty="0" err="1">
                <a:solidFill>
                  <a:prstClr val="black"/>
                </a:solidFill>
              </a:rPr>
              <a:t>ntonsübergreifendes</a:t>
            </a:r>
            <a:r>
              <a:rPr lang="de-CH" sz="2200" b="0" kern="0" dirty="0">
                <a:solidFill>
                  <a:prstClr val="black"/>
                </a:solidFill>
              </a:rPr>
              <a:t> Kooperationsprojekt der Kantone GR, SH und TG</a:t>
            </a:r>
          </a:p>
          <a:p>
            <a:pPr marL="342900"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Eingabe im September 2022:</a:t>
            </a:r>
          </a:p>
          <a:p>
            <a:pPr marL="342900"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Dauer: 2023-2024</a:t>
            </a:r>
          </a:p>
          <a:p>
            <a:pPr marL="342900"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Projektleitung liegt bei den jeweiligen kantonalen Fachstelle Integration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nummernplatzhalter 3">
            <a:extLst>
              <a:ext uri="{FF2B5EF4-FFF2-40B4-BE49-F238E27FC236}">
                <a16:creationId xmlns:a16="http://schemas.microsoft.com/office/drawing/2014/main" id="{E468C212-9884-736B-49CE-F3B3669C76A9}"/>
              </a:ext>
            </a:extLst>
          </p:cNvPr>
          <p:cNvSpPr>
            <a:spLocks noGrp="1"/>
          </p:cNvSpPr>
          <p:nvPr>
            <p:ph type="sldNum" sz="quarter" idx="12"/>
          </p:nvPr>
        </p:nvSpPr>
        <p:spPr>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2F911E89-DB80-4AE4-BCE7-CBD0BB4AEE46}" type="slidenum">
              <a:rPr lang="de-CH" altLang="de-DE" sz="800" b="0">
                <a:solidFill>
                  <a:schemeClr val="tx1"/>
                </a:solidFill>
              </a:rPr>
              <a:pPr/>
              <a:t>5</a:t>
            </a:fld>
            <a:endParaRPr lang="de-CH" altLang="de-DE" sz="800" b="0">
              <a:solidFill>
                <a:schemeClr val="tx1"/>
              </a:solidFill>
            </a:endParaRPr>
          </a:p>
        </p:txBody>
      </p:sp>
      <p:sp>
        <p:nvSpPr>
          <p:cNvPr id="4" name="Rechteck 3">
            <a:extLst>
              <a:ext uri="{FF2B5EF4-FFF2-40B4-BE49-F238E27FC236}">
                <a16:creationId xmlns:a16="http://schemas.microsoft.com/office/drawing/2014/main" id="{290618AD-0BD9-EC6A-D5E9-E758CEB51EF9}"/>
              </a:ext>
            </a:extLst>
          </p:cNvPr>
          <p:cNvSpPr/>
          <p:nvPr/>
        </p:nvSpPr>
        <p:spPr>
          <a:xfrm>
            <a:off x="781050" y="1555750"/>
            <a:ext cx="8856663" cy="5975350"/>
          </a:xfrm>
          <a:prstGeom prst="rect">
            <a:avLst/>
          </a:prstGeom>
        </p:spPr>
        <p:txBody>
          <a:bodyPr>
            <a:spAutoFit/>
          </a:bodyPr>
          <a:lstStyle/>
          <a:p>
            <a:pPr eaLnBrk="1" fontAlgn="auto" hangingPunct="1">
              <a:lnSpc>
                <a:spcPct val="150000"/>
              </a:lnSpc>
              <a:spcBef>
                <a:spcPts val="600"/>
              </a:spcBef>
              <a:spcAft>
                <a:spcPts val="600"/>
              </a:spcAft>
              <a:defRPr/>
            </a:pPr>
            <a:endParaRPr lang="de-CH" sz="2000" kern="0" dirty="0">
              <a:solidFill>
                <a:prstClr val="black"/>
              </a:solidFill>
            </a:endParaRPr>
          </a:p>
          <a:p>
            <a:pPr eaLnBrk="1" fontAlgn="auto" hangingPunct="1">
              <a:lnSpc>
                <a:spcPct val="150000"/>
              </a:lnSpc>
              <a:spcBef>
                <a:spcPts val="600"/>
              </a:spcBef>
              <a:spcAft>
                <a:spcPts val="600"/>
              </a:spcAft>
              <a:defRPr/>
            </a:pPr>
            <a:r>
              <a:rPr lang="de-CH" sz="2200" kern="0" dirty="0">
                <a:solidFill>
                  <a:prstClr val="black"/>
                </a:solidFill>
              </a:rPr>
              <a:t>Zielgruppen Triple A: </a:t>
            </a:r>
          </a:p>
          <a:p>
            <a:pPr marL="793750" lvl="1" indent="-342900" eaLnBrk="1" fontAlgn="auto" hangingPunct="1">
              <a:lnSpc>
                <a:spcPct val="150000"/>
              </a:lnSpc>
              <a:spcBef>
                <a:spcPts val="600"/>
              </a:spcBef>
              <a:spcAft>
                <a:spcPts val="600"/>
              </a:spcAft>
              <a:buFont typeface="Arial" panose="020B0604020202020204" pitchFamily="34" charset="0"/>
              <a:buChar char="•"/>
              <a:defRPr/>
            </a:pPr>
            <a:r>
              <a:rPr lang="de-CH" sz="2200" b="0" kern="0" dirty="0">
                <a:solidFill>
                  <a:prstClr val="black"/>
                </a:solidFill>
              </a:rPr>
              <a:t>Vorläufig aufgenommene Personen (VA)</a:t>
            </a:r>
          </a:p>
          <a:p>
            <a:pPr marL="793750" lvl="1" indent="-342900" eaLnBrk="1" fontAlgn="auto" hangingPunct="1">
              <a:lnSpc>
                <a:spcPct val="150000"/>
              </a:lnSpc>
              <a:spcBef>
                <a:spcPts val="600"/>
              </a:spcBef>
              <a:spcAft>
                <a:spcPts val="600"/>
              </a:spcAft>
              <a:buFont typeface="Arial" panose="020B0604020202020204" pitchFamily="34" charset="0"/>
              <a:buChar char="•"/>
              <a:defRPr/>
            </a:pPr>
            <a:r>
              <a:rPr lang="de-CH" sz="2200" b="0" kern="0" dirty="0">
                <a:solidFill>
                  <a:prstClr val="black"/>
                </a:solidFill>
              </a:rPr>
              <a:t>vorläufig aufgenommene Flüchtlinge (VAFL)</a:t>
            </a:r>
          </a:p>
          <a:p>
            <a:pPr marL="793750" lvl="1" indent="-342900" eaLnBrk="1" fontAlgn="auto" hangingPunct="1">
              <a:lnSpc>
                <a:spcPct val="150000"/>
              </a:lnSpc>
              <a:spcBef>
                <a:spcPts val="600"/>
              </a:spcBef>
              <a:spcAft>
                <a:spcPts val="600"/>
              </a:spcAft>
              <a:buFont typeface="Arial" panose="020B0604020202020204" pitchFamily="34" charset="0"/>
              <a:buChar char="•"/>
              <a:defRPr/>
            </a:pPr>
            <a:r>
              <a:rPr lang="de-CH" sz="2200" b="0" kern="0" dirty="0">
                <a:solidFill>
                  <a:prstClr val="black"/>
                </a:solidFill>
              </a:rPr>
              <a:t>ankerkannte Flüchtlinge (FL) </a:t>
            </a:r>
          </a:p>
          <a:p>
            <a:pPr marL="793750" lvl="1" indent="-342900" eaLnBrk="1" fontAlgn="auto" hangingPunct="1">
              <a:lnSpc>
                <a:spcPct val="150000"/>
              </a:lnSpc>
              <a:spcBef>
                <a:spcPts val="600"/>
              </a:spcBef>
              <a:spcAft>
                <a:spcPts val="600"/>
              </a:spcAft>
              <a:buFont typeface="Arial" panose="020B0604020202020204" pitchFamily="34" charset="0"/>
              <a:buChar char="•"/>
              <a:defRPr/>
            </a:pPr>
            <a:r>
              <a:rPr lang="de-DE" sz="2200" b="0" kern="0" dirty="0">
                <a:solidFill>
                  <a:prstClr val="black"/>
                </a:solidFill>
              </a:rPr>
              <a:t>Ukrainerinnen und Ukrainer mit Schutzstatus (S) </a:t>
            </a:r>
          </a:p>
          <a:p>
            <a:pPr lvl="1" eaLnBrk="1" fontAlgn="auto" hangingPunct="1">
              <a:lnSpc>
                <a:spcPct val="150000"/>
              </a:lnSpc>
              <a:spcBef>
                <a:spcPts val="600"/>
              </a:spcBef>
              <a:spcAft>
                <a:spcPts val="600"/>
              </a:spcAft>
              <a:defRPr/>
            </a:pPr>
            <a:r>
              <a:rPr lang="de-CH" sz="2200" b="0" kern="0" dirty="0">
                <a:solidFill>
                  <a:prstClr val="black"/>
                </a:solidFill>
              </a:rPr>
              <a:t>im erwerbsfähigen Alter </a:t>
            </a:r>
            <a:r>
              <a:rPr lang="de-CH" sz="2200" kern="0" dirty="0">
                <a:solidFill>
                  <a:prstClr val="black"/>
                </a:solidFill>
              </a:rPr>
              <a:t>mit physischen oder psychischen Beeinträchtigungen, so dass sie im bestehenden Rahmen der IAS-Erstintegration nicht adäquat integriert werden können.</a:t>
            </a:r>
          </a:p>
          <a:p>
            <a:pPr marL="342900" indent="-342900" eaLnBrk="1" fontAlgn="auto" hangingPunct="1">
              <a:spcBef>
                <a:spcPts val="400"/>
              </a:spcBef>
              <a:spcAft>
                <a:spcPts val="400"/>
              </a:spcAft>
              <a:buFont typeface="Arial" panose="020B0604020202020204" pitchFamily="34" charset="0"/>
              <a:buChar char="•"/>
              <a:defRPr/>
            </a:pPr>
            <a:endParaRPr lang="de-CH" sz="2000" b="0" kern="0" dirty="0">
              <a:solidFill>
                <a:prstClr val="blac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nummernplatzhalter 3">
            <a:extLst>
              <a:ext uri="{FF2B5EF4-FFF2-40B4-BE49-F238E27FC236}">
                <a16:creationId xmlns:a16="http://schemas.microsoft.com/office/drawing/2014/main" id="{9545A87E-1A66-5BF9-7575-4450B02E0726}"/>
              </a:ext>
            </a:extLst>
          </p:cNvPr>
          <p:cNvSpPr>
            <a:spLocks noGrp="1"/>
          </p:cNvSpPr>
          <p:nvPr>
            <p:ph type="sldNum" sz="quarter" idx="12"/>
          </p:nvPr>
        </p:nvSpPr>
        <p:spPr>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9B2B740C-AA44-4A23-9256-CE2563842024}" type="slidenum">
              <a:rPr lang="de-CH" altLang="de-DE" sz="800" b="0">
                <a:solidFill>
                  <a:schemeClr val="tx1"/>
                </a:solidFill>
              </a:rPr>
              <a:pPr/>
              <a:t>6</a:t>
            </a:fld>
            <a:endParaRPr lang="de-CH" altLang="de-DE" sz="800" b="0">
              <a:solidFill>
                <a:schemeClr val="tx1"/>
              </a:solidFill>
            </a:endParaRPr>
          </a:p>
        </p:txBody>
      </p:sp>
      <p:sp>
        <p:nvSpPr>
          <p:cNvPr id="4" name="Rechteck 3">
            <a:extLst>
              <a:ext uri="{FF2B5EF4-FFF2-40B4-BE49-F238E27FC236}">
                <a16:creationId xmlns:a16="http://schemas.microsoft.com/office/drawing/2014/main" id="{927F8D8F-B9E4-1559-2A2F-D0E55BCC9AA8}"/>
              </a:ext>
            </a:extLst>
          </p:cNvPr>
          <p:cNvSpPr/>
          <p:nvPr/>
        </p:nvSpPr>
        <p:spPr>
          <a:xfrm>
            <a:off x="781050" y="1555750"/>
            <a:ext cx="8856663" cy="3965575"/>
          </a:xfrm>
          <a:prstGeom prst="rect">
            <a:avLst/>
          </a:prstGeom>
        </p:spPr>
        <p:txBody>
          <a:bodyPr>
            <a:spAutoFit/>
          </a:bodyPr>
          <a:lstStyle/>
          <a:p>
            <a:pPr eaLnBrk="1" fontAlgn="auto" hangingPunct="1">
              <a:spcBef>
                <a:spcPts val="400"/>
              </a:spcBef>
              <a:spcAft>
                <a:spcPts val="400"/>
              </a:spcAft>
              <a:defRPr/>
            </a:pPr>
            <a:endParaRPr lang="de-CH" sz="2000" kern="0" dirty="0">
              <a:solidFill>
                <a:prstClr val="black"/>
              </a:solidFill>
            </a:endParaRPr>
          </a:p>
          <a:p>
            <a:pPr eaLnBrk="1" fontAlgn="auto" hangingPunct="1">
              <a:lnSpc>
                <a:spcPct val="150000"/>
              </a:lnSpc>
              <a:spcBef>
                <a:spcPts val="600"/>
              </a:spcBef>
              <a:spcAft>
                <a:spcPts val="600"/>
              </a:spcAft>
              <a:defRPr/>
            </a:pPr>
            <a:r>
              <a:rPr lang="de-CH" sz="2200" kern="0" dirty="0">
                <a:solidFill>
                  <a:prstClr val="black"/>
                </a:solidFill>
              </a:rPr>
              <a:t>Ziele Triple A</a:t>
            </a:r>
          </a:p>
          <a:p>
            <a:pPr marL="342900" lvl="1"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Frühzeitiger Zugang der Zielgruppen zu auffangenden und aufbauenden Unterstützungsangeboten</a:t>
            </a:r>
          </a:p>
          <a:p>
            <a:pPr marL="342900" lvl="1"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Entgegenwirkung einer </a:t>
            </a:r>
            <a:r>
              <a:rPr lang="de-CH" sz="2200" b="0" kern="0" dirty="0" err="1">
                <a:solidFill>
                  <a:prstClr val="black"/>
                </a:solidFill>
              </a:rPr>
              <a:t>Chronifizierung</a:t>
            </a:r>
            <a:r>
              <a:rPr lang="de-CH" sz="2200" b="0" kern="0" dirty="0">
                <a:solidFill>
                  <a:prstClr val="black"/>
                </a:solidFill>
              </a:rPr>
              <a:t> von Beeinträchtigungen und Stabilisierung</a:t>
            </a:r>
          </a:p>
          <a:p>
            <a:pPr marL="342900" lvl="1" indent="-342900" eaLnBrk="1" fontAlgn="auto" hangingPunct="1">
              <a:spcBef>
                <a:spcPts val="600"/>
              </a:spcBef>
              <a:spcAft>
                <a:spcPts val="600"/>
              </a:spcAft>
              <a:buFont typeface="Arial" panose="020B0604020202020204" pitchFamily="34" charset="0"/>
              <a:buChar char="•"/>
              <a:defRPr/>
            </a:pPr>
            <a:r>
              <a:rPr lang="de-CH" sz="2200" b="0" kern="0" dirty="0">
                <a:solidFill>
                  <a:prstClr val="black"/>
                </a:solidFill>
              </a:rPr>
              <a:t>Mittelfristig erfolgreiche soziale, sprachliche und berufliche Integration</a:t>
            </a:r>
          </a:p>
          <a:p>
            <a:pPr marL="342900" indent="-342900" eaLnBrk="1" fontAlgn="auto" hangingPunct="1">
              <a:spcBef>
                <a:spcPts val="400"/>
              </a:spcBef>
              <a:spcAft>
                <a:spcPts val="400"/>
              </a:spcAft>
              <a:buFont typeface="Arial" panose="020B0604020202020204" pitchFamily="34" charset="0"/>
              <a:buChar char="•"/>
              <a:defRPr/>
            </a:pPr>
            <a:endParaRPr lang="de-CH" sz="2000" b="0" kern="0" dirty="0">
              <a:solidFill>
                <a:prstClr val="blac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nummernplatzhalter 3">
            <a:extLst>
              <a:ext uri="{FF2B5EF4-FFF2-40B4-BE49-F238E27FC236}">
                <a16:creationId xmlns:a16="http://schemas.microsoft.com/office/drawing/2014/main" id="{4B25F545-E404-2DA0-0C1A-582BA30F3371}"/>
              </a:ext>
            </a:extLst>
          </p:cNvPr>
          <p:cNvSpPr>
            <a:spLocks noGrp="1"/>
          </p:cNvSpPr>
          <p:nvPr>
            <p:ph type="sldNum" sz="quarter" idx="12"/>
          </p:nvPr>
        </p:nvSpPr>
        <p:spPr>
          <a:xfrm>
            <a:off x="7766050" y="7473950"/>
            <a:ext cx="2095500" cy="352425"/>
          </a:xfrm>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A83E21AA-0F74-4AA6-9E08-29DEA8401BB1}" type="slidenum">
              <a:rPr lang="de-CH" altLang="de-DE" sz="800" b="0">
                <a:solidFill>
                  <a:schemeClr val="tx1"/>
                </a:solidFill>
              </a:rPr>
              <a:pPr/>
              <a:t>7</a:t>
            </a:fld>
            <a:endParaRPr lang="de-CH" altLang="de-DE" sz="800" b="0">
              <a:solidFill>
                <a:schemeClr val="tx1"/>
              </a:solidFill>
            </a:endParaRPr>
          </a:p>
        </p:txBody>
      </p:sp>
      <p:sp>
        <p:nvSpPr>
          <p:cNvPr id="41" name="Rechteck 40">
            <a:extLst>
              <a:ext uri="{FF2B5EF4-FFF2-40B4-BE49-F238E27FC236}">
                <a16:creationId xmlns:a16="http://schemas.microsoft.com/office/drawing/2014/main" id="{6BB3CDC6-65CA-D2DD-F3BB-492D26333917}"/>
              </a:ext>
            </a:extLst>
          </p:cNvPr>
          <p:cNvSpPr/>
          <p:nvPr/>
        </p:nvSpPr>
        <p:spPr>
          <a:xfrm>
            <a:off x="766763" y="2136775"/>
            <a:ext cx="2879725" cy="5346700"/>
          </a:xfrm>
          <a:prstGeom prst="rect">
            <a:avLst/>
          </a:prstGeom>
          <a:solidFill>
            <a:sysClr val="window" lastClr="FFFFFF">
              <a:lumMod val="85000"/>
            </a:sysClr>
          </a:solidFill>
          <a:ln w="254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de-CH" sz="1800" b="0" kern="0">
              <a:solidFill>
                <a:prstClr val="white"/>
              </a:solidFill>
              <a:latin typeface="Arial"/>
              <a:cs typeface="+mn-cs"/>
            </a:endParaRPr>
          </a:p>
        </p:txBody>
      </p:sp>
      <p:sp>
        <p:nvSpPr>
          <p:cNvPr id="42" name="Rechteck 41">
            <a:extLst>
              <a:ext uri="{FF2B5EF4-FFF2-40B4-BE49-F238E27FC236}">
                <a16:creationId xmlns:a16="http://schemas.microsoft.com/office/drawing/2014/main" id="{E471CA5F-0DA2-2AF5-5B6E-0CD2F8F6C651}"/>
              </a:ext>
            </a:extLst>
          </p:cNvPr>
          <p:cNvSpPr/>
          <p:nvPr/>
        </p:nvSpPr>
        <p:spPr>
          <a:xfrm>
            <a:off x="3656013" y="2136775"/>
            <a:ext cx="2879725" cy="5346700"/>
          </a:xfrm>
          <a:prstGeom prst="rect">
            <a:avLst/>
          </a:prstGeom>
          <a:solidFill>
            <a:sysClr val="window" lastClr="FFFFFF">
              <a:lumMod val="85000"/>
            </a:sysClr>
          </a:solidFill>
          <a:ln w="254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de-CH" sz="1800" b="0" kern="0">
              <a:solidFill>
                <a:prstClr val="white"/>
              </a:solidFill>
              <a:latin typeface="Arial"/>
              <a:cs typeface="+mn-cs"/>
            </a:endParaRPr>
          </a:p>
        </p:txBody>
      </p:sp>
      <p:sp>
        <p:nvSpPr>
          <p:cNvPr id="17413" name="Foliennummernplatzhalter 1">
            <a:extLst>
              <a:ext uri="{FF2B5EF4-FFF2-40B4-BE49-F238E27FC236}">
                <a16:creationId xmlns:a16="http://schemas.microsoft.com/office/drawing/2014/main" id="{5E61D7E1-B56F-992F-32FC-F1392BC74C70}"/>
              </a:ext>
            </a:extLst>
          </p:cNvPr>
          <p:cNvSpPr txBox="1">
            <a:spLocks/>
          </p:cNvSpPr>
          <p:nvPr/>
        </p:nvSpPr>
        <p:spPr bwMode="auto">
          <a:xfrm>
            <a:off x="7167563" y="684212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457200" indent="-311150">
              <a:spcBef>
                <a:spcPct val="20000"/>
              </a:spcBef>
              <a:buChar char="–"/>
              <a:defRPr sz="2100">
                <a:solidFill>
                  <a:schemeClr val="tx1"/>
                </a:solidFill>
                <a:latin typeface="Arial" panose="020B0604020202020204" pitchFamily="34" charset="0"/>
              </a:defRPr>
            </a:lvl2pPr>
            <a:lvl3pPr marL="914400" indent="-247650">
              <a:spcBef>
                <a:spcPct val="20000"/>
              </a:spcBef>
              <a:buChar char="•"/>
              <a:defRPr sz="1900">
                <a:solidFill>
                  <a:schemeClr val="tx1"/>
                </a:solidFill>
                <a:latin typeface="Arial" panose="020B0604020202020204" pitchFamily="34" charset="0"/>
              </a:defRPr>
            </a:lvl3pPr>
            <a:lvl4pPr marL="1371600" indent="-247650">
              <a:spcBef>
                <a:spcPct val="20000"/>
              </a:spcBef>
              <a:buChar char="–"/>
              <a:defRPr sz="1700">
                <a:solidFill>
                  <a:schemeClr val="tx1"/>
                </a:solidFill>
                <a:latin typeface="Arial" panose="020B0604020202020204" pitchFamily="34" charset="0"/>
              </a:defRPr>
            </a:lvl4pPr>
            <a:lvl5pPr marL="1828800" indent="-247650">
              <a:spcBef>
                <a:spcPct val="20000"/>
              </a:spcBef>
              <a:buChar char="»"/>
              <a:defRPr sz="1600">
                <a:solidFill>
                  <a:schemeClr val="tx1"/>
                </a:solidFill>
                <a:latin typeface="Arial" panose="020B0604020202020204" pitchFamily="34" charset="0"/>
              </a:defRPr>
            </a:lvl5pPr>
            <a:lvl6pPr indent="-247650" eaLnBrk="0" fontAlgn="base" hangingPunct="0">
              <a:spcBef>
                <a:spcPct val="20000"/>
              </a:spcBef>
              <a:spcAft>
                <a:spcPct val="0"/>
              </a:spcAft>
              <a:buChar char="»"/>
              <a:defRPr sz="1600">
                <a:solidFill>
                  <a:schemeClr val="tx1"/>
                </a:solidFill>
                <a:latin typeface="Arial" panose="020B0604020202020204" pitchFamily="34" charset="0"/>
              </a:defRPr>
            </a:lvl6pPr>
            <a:lvl7pPr indent="-247650" eaLnBrk="0" fontAlgn="base" hangingPunct="0">
              <a:spcBef>
                <a:spcPct val="20000"/>
              </a:spcBef>
              <a:spcAft>
                <a:spcPct val="0"/>
              </a:spcAft>
              <a:buChar char="»"/>
              <a:defRPr sz="1600">
                <a:solidFill>
                  <a:schemeClr val="tx1"/>
                </a:solidFill>
                <a:latin typeface="Arial" panose="020B0604020202020204" pitchFamily="34" charset="0"/>
              </a:defRPr>
            </a:lvl7pPr>
            <a:lvl8pPr indent="-247650" eaLnBrk="0" fontAlgn="base" hangingPunct="0">
              <a:spcBef>
                <a:spcPct val="20000"/>
              </a:spcBef>
              <a:spcAft>
                <a:spcPct val="0"/>
              </a:spcAft>
              <a:buChar char="»"/>
              <a:defRPr sz="1600">
                <a:solidFill>
                  <a:schemeClr val="tx1"/>
                </a:solidFill>
                <a:latin typeface="Arial" panose="020B0604020202020204" pitchFamily="34" charset="0"/>
              </a:defRPr>
            </a:lvl8pPr>
            <a:lvl9pPr indent="-247650" eaLnBrk="0" fontAlgn="base" hangingPunct="0">
              <a:spcBef>
                <a:spcPct val="20000"/>
              </a:spcBef>
              <a:spcAft>
                <a:spcPct val="0"/>
              </a:spcAft>
              <a:buChar char="»"/>
              <a:defRPr sz="1600">
                <a:solidFill>
                  <a:schemeClr val="tx1"/>
                </a:solidFill>
                <a:latin typeface="Arial" panose="020B0604020202020204" pitchFamily="34" charset="0"/>
              </a:defRPr>
            </a:lvl9pPr>
          </a:lstStyle>
          <a:p>
            <a:pPr algn="r" eaLnBrk="1" hangingPunct="1">
              <a:spcBef>
                <a:spcPct val="0"/>
              </a:spcBef>
              <a:buFontTx/>
              <a:buNone/>
            </a:pPr>
            <a:fld id="{655A221A-2984-49A1-9399-40F321F2D701}" type="slidenum">
              <a:rPr lang="de-CH" altLang="de-DE" sz="1200" b="0">
                <a:solidFill>
                  <a:srgbClr val="898989"/>
                </a:solidFill>
              </a:rPr>
              <a:pPr algn="r" eaLnBrk="1" hangingPunct="1">
                <a:spcBef>
                  <a:spcPct val="0"/>
                </a:spcBef>
                <a:buFontTx/>
                <a:buNone/>
              </a:pPr>
              <a:t>7</a:t>
            </a:fld>
            <a:endParaRPr lang="de-CH" altLang="de-DE" sz="1200" b="0">
              <a:solidFill>
                <a:srgbClr val="898989"/>
              </a:solidFill>
            </a:endParaRPr>
          </a:p>
        </p:txBody>
      </p:sp>
      <p:sp>
        <p:nvSpPr>
          <p:cNvPr id="44" name="Textfeld 43">
            <a:extLst>
              <a:ext uri="{FF2B5EF4-FFF2-40B4-BE49-F238E27FC236}">
                <a16:creationId xmlns:a16="http://schemas.microsoft.com/office/drawing/2014/main" id="{5B530610-C8D3-CD6C-7FA5-C6E8595649A8}"/>
              </a:ext>
            </a:extLst>
          </p:cNvPr>
          <p:cNvSpPr txBox="1"/>
          <p:nvPr/>
        </p:nvSpPr>
        <p:spPr>
          <a:xfrm>
            <a:off x="739775" y="1416050"/>
            <a:ext cx="8640763" cy="369888"/>
          </a:xfrm>
          <a:prstGeom prst="rect">
            <a:avLst/>
          </a:prstGeom>
          <a:noFill/>
        </p:spPr>
        <p:txBody>
          <a:bodyPr>
            <a:spAutoFit/>
          </a:bodyPr>
          <a:lstStyle/>
          <a:p>
            <a:pPr eaLnBrk="1" fontAlgn="auto" hangingPunct="1">
              <a:spcBef>
                <a:spcPts val="0"/>
              </a:spcBef>
              <a:spcAft>
                <a:spcPts val="0"/>
              </a:spcAft>
              <a:defRPr/>
            </a:pPr>
            <a:endParaRPr lang="de-CH" sz="1800" b="0" dirty="0">
              <a:solidFill>
                <a:prstClr val="black"/>
              </a:solidFill>
              <a:latin typeface="Arial"/>
              <a:cs typeface="+mn-cs"/>
            </a:endParaRPr>
          </a:p>
        </p:txBody>
      </p:sp>
      <p:sp>
        <p:nvSpPr>
          <p:cNvPr id="45" name="Flussdiagramm: Verbinder 44">
            <a:extLst>
              <a:ext uri="{FF2B5EF4-FFF2-40B4-BE49-F238E27FC236}">
                <a16:creationId xmlns:a16="http://schemas.microsoft.com/office/drawing/2014/main" id="{F4858EFA-9E9D-AC23-A8CC-576D0F31ED49}"/>
              </a:ext>
            </a:extLst>
          </p:cNvPr>
          <p:cNvSpPr/>
          <p:nvPr/>
        </p:nvSpPr>
        <p:spPr>
          <a:xfrm>
            <a:off x="930275" y="2840038"/>
            <a:ext cx="2393950" cy="1660525"/>
          </a:xfrm>
          <a:prstGeom prst="flowChartConnector">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400" b="0" kern="0" dirty="0">
                <a:solidFill>
                  <a:prstClr val="white"/>
                </a:solidFill>
                <a:latin typeface="Arial"/>
                <a:cs typeface="+mn-cs"/>
              </a:rPr>
              <a:t>Niederschwellige Abklärung für Gesundheits- und Belastungsfragen</a:t>
            </a:r>
          </a:p>
        </p:txBody>
      </p:sp>
      <p:sp>
        <p:nvSpPr>
          <p:cNvPr id="46" name="Rechteck 45">
            <a:extLst>
              <a:ext uri="{FF2B5EF4-FFF2-40B4-BE49-F238E27FC236}">
                <a16:creationId xmlns:a16="http://schemas.microsoft.com/office/drawing/2014/main" id="{F32C4EA2-B751-115D-8D0F-A861E076F0C7}"/>
              </a:ext>
            </a:extLst>
          </p:cNvPr>
          <p:cNvSpPr/>
          <p:nvPr/>
        </p:nvSpPr>
        <p:spPr>
          <a:xfrm>
            <a:off x="6545263" y="2136775"/>
            <a:ext cx="2881312" cy="5346700"/>
          </a:xfrm>
          <a:prstGeom prst="rect">
            <a:avLst/>
          </a:prstGeom>
          <a:solidFill>
            <a:sysClr val="window" lastClr="FFFFFF">
              <a:lumMod val="85000"/>
            </a:sysClr>
          </a:solidFill>
          <a:ln w="25400"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r>
              <a:rPr lang="de-CH" sz="1800" b="0" kern="0" dirty="0">
                <a:solidFill>
                  <a:prstClr val="white"/>
                </a:solidFill>
                <a:latin typeface="Arial"/>
                <a:cs typeface="+mn-cs"/>
              </a:rPr>
              <a:t>Anschluss</a:t>
            </a:r>
          </a:p>
        </p:txBody>
      </p:sp>
      <p:sp>
        <p:nvSpPr>
          <p:cNvPr id="47" name="Textfeld 46">
            <a:extLst>
              <a:ext uri="{FF2B5EF4-FFF2-40B4-BE49-F238E27FC236}">
                <a16:creationId xmlns:a16="http://schemas.microsoft.com/office/drawing/2014/main" id="{47C3E026-5D49-B328-6577-EA73F0051A94}"/>
              </a:ext>
            </a:extLst>
          </p:cNvPr>
          <p:cNvSpPr txBox="1"/>
          <p:nvPr/>
        </p:nvSpPr>
        <p:spPr>
          <a:xfrm>
            <a:off x="1252538" y="2281238"/>
            <a:ext cx="2016125" cy="368300"/>
          </a:xfrm>
          <a:prstGeom prst="rect">
            <a:avLst/>
          </a:prstGeom>
          <a:noFill/>
        </p:spPr>
        <p:txBody>
          <a:bodyPr>
            <a:spAutoFit/>
          </a:bodyPr>
          <a:lstStyle/>
          <a:p>
            <a:pPr eaLnBrk="1" fontAlgn="auto" hangingPunct="1">
              <a:spcBef>
                <a:spcPts val="0"/>
              </a:spcBef>
              <a:spcAft>
                <a:spcPts val="0"/>
              </a:spcAft>
              <a:defRPr/>
            </a:pPr>
            <a:r>
              <a:rPr lang="de-CH" sz="1800" dirty="0">
                <a:solidFill>
                  <a:prstClr val="black"/>
                </a:solidFill>
                <a:latin typeface="Arial"/>
                <a:cs typeface="+mn-cs"/>
              </a:rPr>
              <a:t>Früherkennung</a:t>
            </a:r>
          </a:p>
        </p:txBody>
      </p:sp>
      <p:sp>
        <p:nvSpPr>
          <p:cNvPr id="48" name="Textfeld 47">
            <a:extLst>
              <a:ext uri="{FF2B5EF4-FFF2-40B4-BE49-F238E27FC236}">
                <a16:creationId xmlns:a16="http://schemas.microsoft.com/office/drawing/2014/main" id="{E6521AC5-B46D-2E5E-B64B-71484A627A6B}"/>
              </a:ext>
            </a:extLst>
          </p:cNvPr>
          <p:cNvSpPr txBox="1"/>
          <p:nvPr/>
        </p:nvSpPr>
        <p:spPr>
          <a:xfrm>
            <a:off x="4146550" y="2259013"/>
            <a:ext cx="2016125" cy="368300"/>
          </a:xfrm>
          <a:prstGeom prst="rect">
            <a:avLst/>
          </a:prstGeom>
          <a:noFill/>
        </p:spPr>
        <p:txBody>
          <a:bodyPr>
            <a:spAutoFit/>
          </a:bodyPr>
          <a:lstStyle/>
          <a:p>
            <a:pPr algn="ctr" eaLnBrk="1" fontAlgn="auto" hangingPunct="1">
              <a:spcBef>
                <a:spcPts val="0"/>
              </a:spcBef>
              <a:spcAft>
                <a:spcPts val="0"/>
              </a:spcAft>
              <a:defRPr/>
            </a:pPr>
            <a:r>
              <a:rPr lang="de-CH" sz="1800" dirty="0">
                <a:solidFill>
                  <a:prstClr val="black"/>
                </a:solidFill>
                <a:latin typeface="Arial"/>
                <a:cs typeface="+mn-cs"/>
              </a:rPr>
              <a:t>Abklärung</a:t>
            </a:r>
          </a:p>
        </p:txBody>
      </p:sp>
      <p:sp>
        <p:nvSpPr>
          <p:cNvPr id="49" name="Textfeld 48">
            <a:extLst>
              <a:ext uri="{FF2B5EF4-FFF2-40B4-BE49-F238E27FC236}">
                <a16:creationId xmlns:a16="http://schemas.microsoft.com/office/drawing/2014/main" id="{E64BDE8B-8241-B3D4-E48F-A1C4C3550C00}"/>
              </a:ext>
            </a:extLst>
          </p:cNvPr>
          <p:cNvSpPr txBox="1"/>
          <p:nvPr/>
        </p:nvSpPr>
        <p:spPr>
          <a:xfrm>
            <a:off x="7026275" y="2286000"/>
            <a:ext cx="2389188" cy="369888"/>
          </a:xfrm>
          <a:prstGeom prst="rect">
            <a:avLst/>
          </a:prstGeom>
          <a:noFill/>
        </p:spPr>
        <p:txBody>
          <a:bodyPr>
            <a:spAutoFit/>
          </a:bodyPr>
          <a:lstStyle/>
          <a:p>
            <a:pPr eaLnBrk="1" fontAlgn="auto" hangingPunct="1">
              <a:spcBef>
                <a:spcPts val="0"/>
              </a:spcBef>
              <a:spcAft>
                <a:spcPts val="0"/>
              </a:spcAft>
              <a:defRPr/>
            </a:pPr>
            <a:r>
              <a:rPr lang="de-CH" sz="1800" dirty="0">
                <a:solidFill>
                  <a:prstClr val="black"/>
                </a:solidFill>
                <a:latin typeface="Arial"/>
                <a:cs typeface="+mn-cs"/>
              </a:rPr>
              <a:t>Anschlusslösungen</a:t>
            </a:r>
          </a:p>
        </p:txBody>
      </p:sp>
      <p:sp>
        <p:nvSpPr>
          <p:cNvPr id="50" name="Rechteck 49">
            <a:extLst>
              <a:ext uri="{FF2B5EF4-FFF2-40B4-BE49-F238E27FC236}">
                <a16:creationId xmlns:a16="http://schemas.microsoft.com/office/drawing/2014/main" id="{8FF4D1C9-1A46-229B-C0B0-49D0C8E41592}"/>
              </a:ext>
            </a:extLst>
          </p:cNvPr>
          <p:cNvSpPr/>
          <p:nvPr/>
        </p:nvSpPr>
        <p:spPr>
          <a:xfrm>
            <a:off x="4011613" y="2782888"/>
            <a:ext cx="2286000" cy="3463925"/>
          </a:xfrm>
          <a:prstGeom prst="rect">
            <a:avLst/>
          </a:prstGeom>
          <a:solidFill>
            <a:srgbClr val="4F81BD"/>
          </a:solidFill>
          <a:ln w="25400" cap="flat" cmpd="sng" algn="ctr">
            <a:solidFill>
              <a:srgbClr val="4F81BD">
                <a:shade val="50000"/>
              </a:srgbClr>
            </a:solidFill>
            <a:prstDash val="solid"/>
          </a:ln>
          <a:effectLst/>
        </p:spPr>
        <p:txBody>
          <a:bodyPr/>
          <a:lstStyle/>
          <a:p>
            <a:pPr algn="ctr" eaLnBrk="1" fontAlgn="auto" hangingPunct="1">
              <a:spcBef>
                <a:spcPts val="0"/>
              </a:spcBef>
              <a:spcAft>
                <a:spcPts val="0"/>
              </a:spcAft>
              <a:defRPr/>
            </a:pPr>
            <a:endParaRPr lang="de-CH" sz="1400" b="0" kern="0" dirty="0">
              <a:solidFill>
                <a:prstClr val="white"/>
              </a:solidFill>
              <a:latin typeface="Arial"/>
              <a:cs typeface="+mn-cs"/>
            </a:endParaRPr>
          </a:p>
          <a:p>
            <a:pPr algn="ctr" eaLnBrk="1" fontAlgn="auto" hangingPunct="1">
              <a:spcBef>
                <a:spcPts val="0"/>
              </a:spcBef>
              <a:spcAft>
                <a:spcPts val="0"/>
              </a:spcAft>
              <a:defRPr/>
            </a:pPr>
            <a:r>
              <a:rPr lang="de-CH" sz="1400" b="0" kern="0" dirty="0">
                <a:solidFill>
                  <a:prstClr val="white"/>
                </a:solidFill>
                <a:latin typeface="Arial"/>
                <a:cs typeface="+mn-cs"/>
              </a:rPr>
              <a:t>Berufliche Abklärungsstelle (BEFAS) des Kompetenzzentrums </a:t>
            </a:r>
            <a:r>
              <a:rPr lang="de-CH" sz="1400" b="0" kern="0" dirty="0" err="1">
                <a:solidFill>
                  <a:prstClr val="white"/>
                </a:solidFill>
                <a:latin typeface="Arial"/>
                <a:cs typeface="+mn-cs"/>
              </a:rPr>
              <a:t>Appisberg</a:t>
            </a:r>
            <a:endParaRPr lang="de-CH" sz="1400" b="0" kern="0" dirty="0">
              <a:solidFill>
                <a:prstClr val="white"/>
              </a:solidFill>
              <a:latin typeface="Arial"/>
              <a:cs typeface="+mn-cs"/>
            </a:endParaRPr>
          </a:p>
        </p:txBody>
      </p:sp>
      <p:sp>
        <p:nvSpPr>
          <p:cNvPr id="51" name="Rechteck 50">
            <a:extLst>
              <a:ext uri="{FF2B5EF4-FFF2-40B4-BE49-F238E27FC236}">
                <a16:creationId xmlns:a16="http://schemas.microsoft.com/office/drawing/2014/main" id="{C5FFC079-B33F-D7BD-E585-F24E8A511B90}"/>
              </a:ext>
            </a:extLst>
          </p:cNvPr>
          <p:cNvSpPr/>
          <p:nvPr/>
        </p:nvSpPr>
        <p:spPr>
          <a:xfrm>
            <a:off x="7026275" y="2670175"/>
            <a:ext cx="2192338" cy="650875"/>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1. Arbeitsmarkt ggf. mit spezifischen Begleitmassnahmen</a:t>
            </a:r>
          </a:p>
        </p:txBody>
      </p:sp>
      <p:sp>
        <p:nvSpPr>
          <p:cNvPr id="52" name="Rechteck 51">
            <a:extLst>
              <a:ext uri="{FF2B5EF4-FFF2-40B4-BE49-F238E27FC236}">
                <a16:creationId xmlns:a16="http://schemas.microsoft.com/office/drawing/2014/main" id="{A2740B3A-8345-4BCD-D2B2-B4D73C596A9D}"/>
              </a:ext>
            </a:extLst>
          </p:cNvPr>
          <p:cNvSpPr/>
          <p:nvPr/>
        </p:nvSpPr>
        <p:spPr>
          <a:xfrm>
            <a:off x="7027863" y="3392488"/>
            <a:ext cx="2192337" cy="4318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2. Arbeitsmarkt </a:t>
            </a:r>
          </a:p>
          <a:p>
            <a:pPr algn="ctr" eaLnBrk="1" fontAlgn="auto" hangingPunct="1">
              <a:spcBef>
                <a:spcPts val="0"/>
              </a:spcBef>
              <a:spcAft>
                <a:spcPts val="0"/>
              </a:spcAft>
              <a:defRPr/>
            </a:pPr>
            <a:r>
              <a:rPr lang="de-CH" sz="1100" b="0" kern="0" dirty="0">
                <a:solidFill>
                  <a:prstClr val="white"/>
                </a:solidFill>
                <a:latin typeface="Arial"/>
                <a:cs typeface="+mn-cs"/>
              </a:rPr>
              <a:t>mit Ziel 1. Arbeitsmarkt</a:t>
            </a:r>
          </a:p>
        </p:txBody>
      </p:sp>
      <p:sp>
        <p:nvSpPr>
          <p:cNvPr id="53" name="Rechteck 52">
            <a:extLst>
              <a:ext uri="{FF2B5EF4-FFF2-40B4-BE49-F238E27FC236}">
                <a16:creationId xmlns:a16="http://schemas.microsoft.com/office/drawing/2014/main" id="{8A8165E3-779C-7332-169B-2F35B3E024DD}"/>
              </a:ext>
            </a:extLst>
          </p:cNvPr>
          <p:cNvSpPr/>
          <p:nvPr/>
        </p:nvSpPr>
        <p:spPr>
          <a:xfrm>
            <a:off x="7026275" y="4398963"/>
            <a:ext cx="2192338" cy="461962"/>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Praktische Ausbildung (</a:t>
            </a:r>
            <a:r>
              <a:rPr lang="de-CH" sz="1100" b="0" kern="0" dirty="0" err="1">
                <a:solidFill>
                  <a:prstClr val="white"/>
                </a:solidFill>
                <a:latin typeface="Arial"/>
                <a:cs typeface="+mn-cs"/>
              </a:rPr>
              <a:t>PrA</a:t>
            </a:r>
            <a:r>
              <a:rPr lang="de-CH" sz="1100" b="0" kern="0" dirty="0">
                <a:solidFill>
                  <a:prstClr val="white"/>
                </a:solidFill>
                <a:latin typeface="Arial"/>
                <a:cs typeface="+mn-cs"/>
              </a:rPr>
              <a:t>) nach INSOS</a:t>
            </a:r>
          </a:p>
        </p:txBody>
      </p:sp>
      <p:sp>
        <p:nvSpPr>
          <p:cNvPr id="54" name="Rechteck 53">
            <a:extLst>
              <a:ext uri="{FF2B5EF4-FFF2-40B4-BE49-F238E27FC236}">
                <a16:creationId xmlns:a16="http://schemas.microsoft.com/office/drawing/2014/main" id="{0DF96EE0-3164-74D2-29B3-F67981363874}"/>
              </a:ext>
            </a:extLst>
          </p:cNvPr>
          <p:cNvSpPr/>
          <p:nvPr/>
        </p:nvSpPr>
        <p:spPr>
          <a:xfrm>
            <a:off x="7026275" y="3900488"/>
            <a:ext cx="2192338" cy="4318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Mindestlohnunterschreitung infolge Leistungseinschränkung</a:t>
            </a:r>
          </a:p>
        </p:txBody>
      </p:sp>
      <p:sp>
        <p:nvSpPr>
          <p:cNvPr id="55" name="Rechteck 54">
            <a:extLst>
              <a:ext uri="{FF2B5EF4-FFF2-40B4-BE49-F238E27FC236}">
                <a16:creationId xmlns:a16="http://schemas.microsoft.com/office/drawing/2014/main" id="{25AA3451-8376-D1AE-8201-5AFABA6FA97E}"/>
              </a:ext>
            </a:extLst>
          </p:cNvPr>
          <p:cNvSpPr/>
          <p:nvPr/>
        </p:nvSpPr>
        <p:spPr>
          <a:xfrm>
            <a:off x="7038975" y="5695950"/>
            <a:ext cx="2192338" cy="4318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Weitere berufliche Abklärungen, Qualifikationsprogramme</a:t>
            </a:r>
          </a:p>
        </p:txBody>
      </p:sp>
      <p:sp>
        <p:nvSpPr>
          <p:cNvPr id="56" name="Rechteck 55">
            <a:extLst>
              <a:ext uri="{FF2B5EF4-FFF2-40B4-BE49-F238E27FC236}">
                <a16:creationId xmlns:a16="http://schemas.microsoft.com/office/drawing/2014/main" id="{CB525197-E352-ECDD-D0AA-2A15697142C7}"/>
              </a:ext>
            </a:extLst>
          </p:cNvPr>
          <p:cNvSpPr/>
          <p:nvPr/>
        </p:nvSpPr>
        <p:spPr>
          <a:xfrm>
            <a:off x="7038975" y="6194425"/>
            <a:ext cx="2192338" cy="55880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Weitere gesundheitliche Abklärungen / Begleitungen, z.B. Gravita, SPIRIT, etc.</a:t>
            </a:r>
          </a:p>
        </p:txBody>
      </p:sp>
      <p:sp>
        <p:nvSpPr>
          <p:cNvPr id="58" name="Rechteck 57">
            <a:extLst>
              <a:ext uri="{FF2B5EF4-FFF2-40B4-BE49-F238E27FC236}">
                <a16:creationId xmlns:a16="http://schemas.microsoft.com/office/drawing/2014/main" id="{A81CA0A3-C1D1-83CE-4C11-41623A86E6C8}"/>
              </a:ext>
            </a:extLst>
          </p:cNvPr>
          <p:cNvSpPr/>
          <p:nvPr/>
        </p:nvSpPr>
        <p:spPr>
          <a:xfrm>
            <a:off x="7034213" y="6819900"/>
            <a:ext cx="2192337" cy="57785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Spezifische Massnahmen zur sprachlichen und sozialen Integration</a:t>
            </a:r>
          </a:p>
        </p:txBody>
      </p:sp>
      <p:sp>
        <p:nvSpPr>
          <p:cNvPr id="59" name="Pfeil nach links und rechts 58">
            <a:extLst>
              <a:ext uri="{FF2B5EF4-FFF2-40B4-BE49-F238E27FC236}">
                <a16:creationId xmlns:a16="http://schemas.microsoft.com/office/drawing/2014/main" id="{0D941CB3-B7CF-3204-8F0A-1DA425673FEC}"/>
              </a:ext>
            </a:extLst>
          </p:cNvPr>
          <p:cNvSpPr/>
          <p:nvPr/>
        </p:nvSpPr>
        <p:spPr>
          <a:xfrm>
            <a:off x="4008438" y="5867400"/>
            <a:ext cx="2278062" cy="344488"/>
          </a:xfrm>
          <a:prstGeom prst="leftRightArrow">
            <a:avLst/>
          </a:prstGeom>
          <a:solidFill>
            <a:srgbClr val="9BBB59"/>
          </a:solidFill>
          <a:ln w="25400" cap="flat" cmpd="sng" algn="ctr">
            <a:solidFill>
              <a:srgbClr val="9BBB59">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black"/>
                </a:solidFill>
                <a:latin typeface="Arial"/>
                <a:cs typeface="+mn-cs"/>
              </a:rPr>
              <a:t>3 Wochen</a:t>
            </a:r>
          </a:p>
        </p:txBody>
      </p:sp>
      <p:cxnSp>
        <p:nvCxnSpPr>
          <p:cNvPr id="17429" name="Gerade Verbindung mit Pfeil 59">
            <a:extLst>
              <a:ext uri="{FF2B5EF4-FFF2-40B4-BE49-F238E27FC236}">
                <a16:creationId xmlns:a16="http://schemas.microsoft.com/office/drawing/2014/main" id="{C9FA920B-CA0D-B968-53CF-FC5166D83AD3}"/>
              </a:ext>
            </a:extLst>
          </p:cNvPr>
          <p:cNvCxnSpPr>
            <a:cxnSpLocks noChangeShapeType="1"/>
            <a:stCxn id="50" idx="3"/>
            <a:endCxn id="50" idx="3"/>
          </p:cNvCxnSpPr>
          <p:nvPr/>
        </p:nvCxnSpPr>
        <p:spPr bwMode="auto">
          <a:xfrm>
            <a:off x="6297613" y="4514850"/>
            <a:ext cx="0" cy="0"/>
          </a:xfrm>
          <a:prstGeom prst="straightConnector1">
            <a:avLst/>
          </a:prstGeom>
          <a:noFill/>
          <a:ln w="9525" algn="ctr">
            <a:solidFill>
              <a:srgbClr val="4A7EBB"/>
            </a:solidFill>
            <a:round/>
            <a:headEnd/>
            <a:tailEnd type="triangle" w="med" len="med"/>
          </a:ln>
          <a:extLst>
            <a:ext uri="{909E8E84-426E-40DD-AFC4-6F175D3DCCD1}">
              <a14:hiddenFill xmlns:a14="http://schemas.microsoft.com/office/drawing/2010/main">
                <a:noFill/>
              </a14:hiddenFill>
            </a:ext>
          </a:extLst>
        </p:spPr>
      </p:cxnSp>
      <p:sp>
        <p:nvSpPr>
          <p:cNvPr id="61" name="Ellipse 60">
            <a:extLst>
              <a:ext uri="{FF2B5EF4-FFF2-40B4-BE49-F238E27FC236}">
                <a16:creationId xmlns:a16="http://schemas.microsoft.com/office/drawing/2014/main" id="{41135830-84DB-E3B1-9259-9E8066E2F325}"/>
              </a:ext>
            </a:extLst>
          </p:cNvPr>
          <p:cNvSpPr/>
          <p:nvPr/>
        </p:nvSpPr>
        <p:spPr>
          <a:xfrm>
            <a:off x="1192213" y="4733925"/>
            <a:ext cx="1992312" cy="942975"/>
          </a:xfrm>
          <a:prstGeom prst="ellipse">
            <a:avLst/>
          </a:prstGeom>
          <a:solidFill>
            <a:srgbClr val="4BACC6"/>
          </a:solidFill>
          <a:ln w="25400" cap="flat" cmpd="sng" algn="ctr">
            <a:solidFill>
              <a:srgbClr val="4BACC6">
                <a:shade val="50000"/>
              </a:srgbClr>
            </a:solidFill>
            <a:prstDash val="solid"/>
          </a:ln>
          <a:effectLst/>
        </p:spPr>
        <p:txBody>
          <a:bodyPr anchor="ctr"/>
          <a:lstStyle/>
          <a:p>
            <a:pPr algn="ctr" eaLnBrk="1" fontAlgn="auto" hangingPunct="1">
              <a:spcBef>
                <a:spcPts val="0"/>
              </a:spcBef>
              <a:spcAft>
                <a:spcPts val="0"/>
              </a:spcAft>
              <a:defRPr/>
            </a:pPr>
            <a:r>
              <a:rPr lang="de-CH" sz="1000" b="0" kern="0" dirty="0">
                <a:solidFill>
                  <a:prstClr val="white"/>
                </a:solidFill>
                <a:latin typeface="Arial"/>
                <a:cs typeface="+mn-cs"/>
              </a:rPr>
              <a:t>VA, VAFL, FL</a:t>
            </a:r>
          </a:p>
          <a:p>
            <a:pPr algn="ctr" eaLnBrk="1" fontAlgn="auto" hangingPunct="1">
              <a:spcBef>
                <a:spcPts val="0"/>
              </a:spcBef>
              <a:spcAft>
                <a:spcPts val="0"/>
              </a:spcAft>
              <a:defRPr/>
            </a:pPr>
            <a:r>
              <a:rPr lang="de-CH" sz="1000" b="0" kern="0" dirty="0">
                <a:solidFill>
                  <a:srgbClr val="FF0000"/>
                </a:solidFill>
                <a:latin typeface="Arial"/>
                <a:cs typeface="+mn-cs"/>
              </a:rPr>
              <a:t>Einverständnis</a:t>
            </a:r>
          </a:p>
        </p:txBody>
      </p:sp>
      <p:sp>
        <p:nvSpPr>
          <p:cNvPr id="62" name="Textfeld 61">
            <a:extLst>
              <a:ext uri="{FF2B5EF4-FFF2-40B4-BE49-F238E27FC236}">
                <a16:creationId xmlns:a16="http://schemas.microsoft.com/office/drawing/2014/main" id="{6C3C0292-1440-2BA5-BDC3-D46164F8F107}"/>
              </a:ext>
            </a:extLst>
          </p:cNvPr>
          <p:cNvSpPr txBox="1"/>
          <p:nvPr/>
        </p:nvSpPr>
        <p:spPr>
          <a:xfrm>
            <a:off x="2047875" y="5643563"/>
            <a:ext cx="193675" cy="260350"/>
          </a:xfrm>
          <a:prstGeom prst="rect">
            <a:avLst/>
          </a:prstGeom>
          <a:noFill/>
        </p:spPr>
        <p:txBody>
          <a:bodyPr>
            <a:spAutoFit/>
          </a:bodyPr>
          <a:lstStyle/>
          <a:p>
            <a:pPr eaLnBrk="1" fontAlgn="auto" hangingPunct="1">
              <a:spcBef>
                <a:spcPts val="0"/>
              </a:spcBef>
              <a:spcAft>
                <a:spcPts val="0"/>
              </a:spcAft>
              <a:defRPr/>
            </a:pPr>
            <a:r>
              <a:rPr lang="de-CH" sz="1100" b="0" dirty="0">
                <a:solidFill>
                  <a:srgbClr val="FF0000"/>
                </a:solidFill>
                <a:latin typeface="Arial"/>
                <a:cs typeface="+mn-cs"/>
              </a:rPr>
              <a:t>+</a:t>
            </a:r>
          </a:p>
        </p:txBody>
      </p:sp>
      <p:sp>
        <p:nvSpPr>
          <p:cNvPr id="63" name="Ellipse 62">
            <a:extLst>
              <a:ext uri="{FF2B5EF4-FFF2-40B4-BE49-F238E27FC236}">
                <a16:creationId xmlns:a16="http://schemas.microsoft.com/office/drawing/2014/main" id="{5D2C2C32-FA54-89A9-D9D2-30A01BFBE415}"/>
              </a:ext>
            </a:extLst>
          </p:cNvPr>
          <p:cNvSpPr/>
          <p:nvPr/>
        </p:nvSpPr>
        <p:spPr>
          <a:xfrm>
            <a:off x="1122363" y="5883275"/>
            <a:ext cx="2078037" cy="1100138"/>
          </a:xfrm>
          <a:prstGeom prst="ellipse">
            <a:avLst/>
          </a:prstGeom>
          <a:solidFill>
            <a:srgbClr val="4BACC6"/>
          </a:solidFill>
          <a:ln w="25400" cap="flat" cmpd="sng" algn="ctr">
            <a:solidFill>
              <a:srgbClr val="4BACC6">
                <a:shade val="50000"/>
              </a:srgbClr>
            </a:solidFill>
            <a:prstDash val="solid"/>
          </a:ln>
          <a:effectLst/>
        </p:spPr>
        <p:txBody>
          <a:bodyPr anchor="ctr"/>
          <a:lstStyle/>
          <a:p>
            <a:pPr algn="ctr" eaLnBrk="1" fontAlgn="auto" hangingPunct="1">
              <a:spcBef>
                <a:spcPts val="0"/>
              </a:spcBef>
              <a:spcAft>
                <a:spcPts val="0"/>
              </a:spcAft>
              <a:defRPr/>
            </a:pPr>
            <a:r>
              <a:rPr lang="de-CH" sz="1000" b="0" kern="0" dirty="0">
                <a:solidFill>
                  <a:prstClr val="white"/>
                </a:solidFill>
                <a:latin typeface="Arial"/>
                <a:cs typeface="+mn-cs"/>
              </a:rPr>
              <a:t>Fallführung </a:t>
            </a:r>
          </a:p>
          <a:p>
            <a:pPr algn="ctr" eaLnBrk="1" fontAlgn="auto" hangingPunct="1">
              <a:spcBef>
                <a:spcPts val="0"/>
              </a:spcBef>
              <a:spcAft>
                <a:spcPts val="0"/>
              </a:spcAft>
              <a:defRPr/>
            </a:pPr>
            <a:r>
              <a:rPr lang="de-CH" sz="1000" b="0" kern="0" dirty="0">
                <a:solidFill>
                  <a:prstClr val="white"/>
                </a:solidFill>
                <a:latin typeface="Arial"/>
                <a:cs typeface="+mn-cs"/>
              </a:rPr>
              <a:t>(</a:t>
            </a:r>
            <a:r>
              <a:rPr lang="de-CH" sz="1000" b="0" kern="0" dirty="0" err="1">
                <a:solidFill>
                  <a:prstClr val="white"/>
                </a:solidFill>
                <a:latin typeface="Arial"/>
                <a:cs typeface="+mn-cs"/>
              </a:rPr>
              <a:t>Peregrina</a:t>
            </a:r>
            <a:r>
              <a:rPr lang="de-CH" sz="1000" b="0" kern="0" dirty="0">
                <a:solidFill>
                  <a:prstClr val="white"/>
                </a:solidFill>
                <a:latin typeface="Arial"/>
                <a:cs typeface="+mn-cs"/>
              </a:rPr>
              <a:t>-Stiftung, Fachstelle Integration)</a:t>
            </a:r>
          </a:p>
          <a:p>
            <a:pPr algn="ctr" eaLnBrk="1" fontAlgn="auto" hangingPunct="1">
              <a:spcBef>
                <a:spcPts val="0"/>
              </a:spcBef>
              <a:spcAft>
                <a:spcPts val="0"/>
              </a:spcAft>
              <a:defRPr/>
            </a:pPr>
            <a:r>
              <a:rPr lang="de-CH" sz="1000" b="0" kern="0" dirty="0">
                <a:solidFill>
                  <a:srgbClr val="FF0000"/>
                </a:solidFill>
                <a:latin typeface="Arial"/>
                <a:cs typeface="+mn-cs"/>
              </a:rPr>
              <a:t>Hinweise</a:t>
            </a:r>
          </a:p>
        </p:txBody>
      </p:sp>
      <p:cxnSp>
        <p:nvCxnSpPr>
          <p:cNvPr id="17433" name="Gekrümmter Verbinder 63">
            <a:extLst>
              <a:ext uri="{FF2B5EF4-FFF2-40B4-BE49-F238E27FC236}">
                <a16:creationId xmlns:a16="http://schemas.microsoft.com/office/drawing/2014/main" id="{D55C176A-0AB7-54CD-900E-D3417D28C2B0}"/>
              </a:ext>
            </a:extLst>
          </p:cNvPr>
          <p:cNvCxnSpPr>
            <a:cxnSpLocks noChangeShapeType="1"/>
          </p:cNvCxnSpPr>
          <p:nvPr/>
        </p:nvCxnSpPr>
        <p:spPr bwMode="auto">
          <a:xfrm flipV="1">
            <a:off x="3200400" y="4483100"/>
            <a:ext cx="796925" cy="2017713"/>
          </a:xfrm>
          <a:prstGeom prst="curvedConnector3">
            <a:avLst>
              <a:gd name="adj1" fmla="val 50000"/>
            </a:avLst>
          </a:prstGeom>
          <a:noFill/>
          <a:ln w="1905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65" name="Richtungspfeil 64">
            <a:extLst>
              <a:ext uri="{FF2B5EF4-FFF2-40B4-BE49-F238E27FC236}">
                <a16:creationId xmlns:a16="http://schemas.microsoft.com/office/drawing/2014/main" id="{7E513BE2-551A-DED7-0060-359D68EF2109}"/>
              </a:ext>
            </a:extLst>
          </p:cNvPr>
          <p:cNvSpPr/>
          <p:nvPr/>
        </p:nvSpPr>
        <p:spPr>
          <a:xfrm rot="17349930">
            <a:off x="2824162" y="5413376"/>
            <a:ext cx="989013" cy="271462"/>
          </a:xfrm>
          <a:prstGeom prst="homePlate">
            <a:avLst/>
          </a:prstGeom>
          <a:solidFill>
            <a:srgbClr val="FF0000"/>
          </a:solidFill>
          <a:ln w="25400" cap="flat" cmpd="sng" algn="ctr">
            <a:solidFill>
              <a:srgbClr val="FF0000"/>
            </a:solidFill>
            <a:prstDash val="solid"/>
          </a:ln>
          <a:effectLst/>
        </p:spPr>
        <p:txBody>
          <a:bodyPr anchor="ctr"/>
          <a:lstStyle/>
          <a:p>
            <a:pPr algn="ctr" eaLnBrk="1" fontAlgn="auto" hangingPunct="1">
              <a:spcBef>
                <a:spcPts val="0"/>
              </a:spcBef>
              <a:spcAft>
                <a:spcPts val="0"/>
              </a:spcAft>
              <a:defRPr/>
            </a:pPr>
            <a:r>
              <a:rPr lang="de-CH" sz="1000" b="0" kern="0" dirty="0">
                <a:solidFill>
                  <a:prstClr val="white"/>
                </a:solidFill>
                <a:latin typeface="Arial"/>
                <a:cs typeface="+mn-cs"/>
              </a:rPr>
              <a:t>Anmeldung</a:t>
            </a:r>
          </a:p>
        </p:txBody>
      </p:sp>
      <p:sp>
        <p:nvSpPr>
          <p:cNvPr id="66" name="Rechteck 65">
            <a:extLst>
              <a:ext uri="{FF2B5EF4-FFF2-40B4-BE49-F238E27FC236}">
                <a16:creationId xmlns:a16="http://schemas.microsoft.com/office/drawing/2014/main" id="{2A79B11B-E95A-A1A0-E777-61B3F258BD1C}"/>
              </a:ext>
            </a:extLst>
          </p:cNvPr>
          <p:cNvSpPr/>
          <p:nvPr/>
        </p:nvSpPr>
        <p:spPr>
          <a:xfrm>
            <a:off x="4168775" y="4137025"/>
            <a:ext cx="1935163" cy="485775"/>
          </a:xfrm>
          <a:prstGeom prst="rect">
            <a:avLst/>
          </a:prstGeom>
          <a:solidFill>
            <a:srgbClr val="4BACC6"/>
          </a:solidFill>
          <a:ln w="25400" cap="flat" cmpd="sng" algn="ctr">
            <a:solidFill>
              <a:srgbClr val="4BACC6">
                <a:shade val="50000"/>
              </a:srgbClr>
            </a:solidFill>
            <a:prstDash val="solid"/>
          </a:ln>
          <a:effectLst/>
        </p:spPr>
        <p:txBody>
          <a:bodyPr anchor="ctr"/>
          <a:lstStyle/>
          <a:p>
            <a:pPr algn="ctr" eaLnBrk="1" fontAlgn="auto" hangingPunct="1">
              <a:spcBef>
                <a:spcPts val="0"/>
              </a:spcBef>
              <a:spcAft>
                <a:spcPts val="0"/>
              </a:spcAft>
              <a:defRPr/>
            </a:pPr>
            <a:r>
              <a:rPr lang="de-CH" sz="1000" b="0" kern="0" dirty="0">
                <a:solidFill>
                  <a:prstClr val="white"/>
                </a:solidFill>
                <a:latin typeface="Arial"/>
                <a:cs typeface="+mn-cs"/>
              </a:rPr>
              <a:t>Berufs- und Laufbahnberatende</a:t>
            </a:r>
          </a:p>
        </p:txBody>
      </p:sp>
      <p:sp>
        <p:nvSpPr>
          <p:cNvPr id="67" name="Rechteck 66">
            <a:extLst>
              <a:ext uri="{FF2B5EF4-FFF2-40B4-BE49-F238E27FC236}">
                <a16:creationId xmlns:a16="http://schemas.microsoft.com/office/drawing/2014/main" id="{17059B62-31B7-87E3-C0BE-E41F2AA88483}"/>
              </a:ext>
            </a:extLst>
          </p:cNvPr>
          <p:cNvSpPr/>
          <p:nvPr/>
        </p:nvSpPr>
        <p:spPr>
          <a:xfrm>
            <a:off x="4170363" y="4616450"/>
            <a:ext cx="1928812" cy="612775"/>
          </a:xfrm>
          <a:prstGeom prst="rect">
            <a:avLst/>
          </a:prstGeom>
          <a:solidFill>
            <a:srgbClr val="4BACC6"/>
          </a:solidFill>
          <a:ln w="25400" cap="flat" cmpd="sng" algn="ctr">
            <a:solidFill>
              <a:srgbClr val="4BACC6">
                <a:shade val="50000"/>
              </a:srgbClr>
            </a:solidFill>
            <a:prstDash val="solid"/>
          </a:ln>
          <a:effectLst/>
        </p:spPr>
        <p:txBody>
          <a:bodyPr anchor="ctr"/>
          <a:lstStyle/>
          <a:p>
            <a:pPr algn="ctr" eaLnBrk="1" fontAlgn="auto" hangingPunct="1">
              <a:spcBef>
                <a:spcPts val="0"/>
              </a:spcBef>
              <a:spcAft>
                <a:spcPts val="0"/>
              </a:spcAft>
              <a:defRPr/>
            </a:pPr>
            <a:r>
              <a:rPr lang="de-CH" sz="1000" b="0" kern="0" dirty="0">
                <a:solidFill>
                  <a:prstClr val="white"/>
                </a:solidFill>
                <a:latin typeface="Arial"/>
                <a:cs typeface="+mn-cs"/>
              </a:rPr>
              <a:t>Ärztinnen, Ärzte (somatische und/oder psychiatrische Begleitung</a:t>
            </a:r>
          </a:p>
        </p:txBody>
      </p:sp>
      <p:sp>
        <p:nvSpPr>
          <p:cNvPr id="68" name="Rechteck 67">
            <a:extLst>
              <a:ext uri="{FF2B5EF4-FFF2-40B4-BE49-F238E27FC236}">
                <a16:creationId xmlns:a16="http://schemas.microsoft.com/office/drawing/2014/main" id="{7DEC323F-1EE5-8F60-5038-3AA9FEDAA060}"/>
              </a:ext>
            </a:extLst>
          </p:cNvPr>
          <p:cNvSpPr/>
          <p:nvPr/>
        </p:nvSpPr>
        <p:spPr>
          <a:xfrm>
            <a:off x="4168775" y="5237163"/>
            <a:ext cx="1938338" cy="530225"/>
          </a:xfrm>
          <a:prstGeom prst="rect">
            <a:avLst/>
          </a:prstGeom>
          <a:solidFill>
            <a:srgbClr val="4BACC6"/>
          </a:solidFill>
          <a:ln w="25400" cap="flat" cmpd="sng" algn="ctr">
            <a:solidFill>
              <a:srgbClr val="4BACC6">
                <a:shade val="50000"/>
              </a:srgbClr>
            </a:solidFill>
            <a:prstDash val="solid"/>
          </a:ln>
          <a:effectLst/>
        </p:spPr>
        <p:txBody>
          <a:bodyPr anchor="ctr"/>
          <a:lstStyle/>
          <a:p>
            <a:pPr algn="ctr" eaLnBrk="1" fontAlgn="auto" hangingPunct="1">
              <a:spcBef>
                <a:spcPts val="0"/>
              </a:spcBef>
              <a:spcAft>
                <a:spcPts val="0"/>
              </a:spcAft>
              <a:defRPr/>
            </a:pPr>
            <a:r>
              <a:rPr lang="de-CH" sz="1000" b="0" kern="0" dirty="0" err="1">
                <a:solidFill>
                  <a:prstClr val="white"/>
                </a:solidFill>
                <a:latin typeface="Arial"/>
                <a:cs typeface="+mn-cs"/>
              </a:rPr>
              <a:t>Arbeitsagogen</a:t>
            </a:r>
            <a:r>
              <a:rPr lang="de-CH" sz="1000" b="0" kern="0" dirty="0">
                <a:solidFill>
                  <a:prstClr val="white"/>
                </a:solidFill>
                <a:latin typeface="Arial"/>
                <a:cs typeface="+mn-cs"/>
              </a:rPr>
              <a:t>-, </a:t>
            </a:r>
            <a:r>
              <a:rPr lang="de-CH" sz="1000" b="0" kern="0" dirty="0" err="1">
                <a:solidFill>
                  <a:prstClr val="white"/>
                </a:solidFill>
                <a:latin typeface="Arial"/>
                <a:cs typeface="+mn-cs"/>
              </a:rPr>
              <a:t>agoginnen</a:t>
            </a:r>
            <a:endParaRPr lang="de-CH" sz="1000" b="0" kern="0" dirty="0">
              <a:solidFill>
                <a:prstClr val="white"/>
              </a:solidFill>
              <a:latin typeface="Arial"/>
              <a:cs typeface="+mn-cs"/>
            </a:endParaRPr>
          </a:p>
        </p:txBody>
      </p:sp>
      <p:sp>
        <p:nvSpPr>
          <p:cNvPr id="69" name="Textfeld 68">
            <a:extLst>
              <a:ext uri="{FF2B5EF4-FFF2-40B4-BE49-F238E27FC236}">
                <a16:creationId xmlns:a16="http://schemas.microsoft.com/office/drawing/2014/main" id="{EE8CC0ED-D13B-4B5B-79B7-7573EA9753CF}"/>
              </a:ext>
            </a:extLst>
          </p:cNvPr>
          <p:cNvSpPr txBox="1"/>
          <p:nvPr/>
        </p:nvSpPr>
        <p:spPr>
          <a:xfrm>
            <a:off x="4049713" y="6343650"/>
            <a:ext cx="2286000" cy="261938"/>
          </a:xfrm>
          <a:prstGeom prst="rect">
            <a:avLst/>
          </a:prstGeom>
          <a:noFill/>
        </p:spPr>
        <p:txBody>
          <a:bodyPr>
            <a:spAutoFit/>
          </a:bodyPr>
          <a:lstStyle/>
          <a:p>
            <a:pPr eaLnBrk="1" fontAlgn="auto" hangingPunct="1">
              <a:spcBef>
                <a:spcPts val="0"/>
              </a:spcBef>
              <a:spcAft>
                <a:spcPts val="0"/>
              </a:spcAft>
              <a:defRPr/>
            </a:pPr>
            <a:r>
              <a:rPr lang="de-CH" sz="1100" b="0" dirty="0">
                <a:solidFill>
                  <a:srgbClr val="FF0000"/>
                </a:solidFill>
                <a:latin typeface="Arial"/>
                <a:cs typeface="+mn-cs"/>
              </a:rPr>
              <a:t>Erkenntnisse und Empfehlungen</a:t>
            </a:r>
          </a:p>
        </p:txBody>
      </p:sp>
      <p:cxnSp>
        <p:nvCxnSpPr>
          <p:cNvPr id="17439" name="Gewinkelter Verbinder 69">
            <a:extLst>
              <a:ext uri="{FF2B5EF4-FFF2-40B4-BE49-F238E27FC236}">
                <a16:creationId xmlns:a16="http://schemas.microsoft.com/office/drawing/2014/main" id="{57815370-5511-9AD1-D510-36449FB102F9}"/>
              </a:ext>
            </a:extLst>
          </p:cNvPr>
          <p:cNvCxnSpPr>
            <a:cxnSpLocks noChangeShapeType="1"/>
          </p:cNvCxnSpPr>
          <p:nvPr/>
        </p:nvCxnSpPr>
        <p:spPr bwMode="auto">
          <a:xfrm flipV="1">
            <a:off x="6335713" y="2476500"/>
            <a:ext cx="690562" cy="4014788"/>
          </a:xfrm>
          <a:prstGeom prst="bentConnector3">
            <a:avLst>
              <a:gd name="adj1" fmla="val 50000"/>
            </a:avLst>
          </a:prstGeom>
          <a:noFill/>
          <a:ln w="19050" algn="ctr">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71" name="Textfeld 70">
            <a:extLst>
              <a:ext uri="{FF2B5EF4-FFF2-40B4-BE49-F238E27FC236}">
                <a16:creationId xmlns:a16="http://schemas.microsoft.com/office/drawing/2014/main" id="{B42F8AD5-D980-6BD0-C271-ACC25F14C789}"/>
              </a:ext>
            </a:extLst>
          </p:cNvPr>
          <p:cNvSpPr txBox="1"/>
          <p:nvPr/>
        </p:nvSpPr>
        <p:spPr>
          <a:xfrm>
            <a:off x="2066925" y="4521200"/>
            <a:ext cx="207963" cy="261938"/>
          </a:xfrm>
          <a:prstGeom prst="rect">
            <a:avLst/>
          </a:prstGeom>
          <a:noFill/>
        </p:spPr>
        <p:txBody>
          <a:bodyPr>
            <a:spAutoFit/>
          </a:bodyPr>
          <a:lstStyle/>
          <a:p>
            <a:pPr eaLnBrk="1" fontAlgn="auto" hangingPunct="1">
              <a:spcBef>
                <a:spcPts val="0"/>
              </a:spcBef>
              <a:spcAft>
                <a:spcPts val="0"/>
              </a:spcAft>
              <a:defRPr/>
            </a:pPr>
            <a:r>
              <a:rPr lang="de-CH" sz="1100" b="0" dirty="0">
                <a:solidFill>
                  <a:srgbClr val="FF0000"/>
                </a:solidFill>
                <a:latin typeface="Arial"/>
                <a:cs typeface="+mn-cs"/>
              </a:rPr>
              <a:t>=</a:t>
            </a:r>
          </a:p>
        </p:txBody>
      </p:sp>
      <p:cxnSp>
        <p:nvCxnSpPr>
          <p:cNvPr id="17441" name="Gekrümmter Verbinder 71">
            <a:extLst>
              <a:ext uri="{FF2B5EF4-FFF2-40B4-BE49-F238E27FC236}">
                <a16:creationId xmlns:a16="http://schemas.microsoft.com/office/drawing/2014/main" id="{64577721-F5FE-3F57-2E56-BCF30CC5FD9D}"/>
              </a:ext>
            </a:extLst>
          </p:cNvPr>
          <p:cNvCxnSpPr>
            <a:cxnSpLocks noChangeShapeType="1"/>
            <a:stCxn id="45" idx="2"/>
            <a:endCxn id="63" idx="2"/>
          </p:cNvCxnSpPr>
          <p:nvPr/>
        </p:nvCxnSpPr>
        <p:spPr bwMode="auto">
          <a:xfrm rot="10800000" flipH="1" flipV="1">
            <a:off x="930275" y="3670300"/>
            <a:ext cx="192088" cy="2762250"/>
          </a:xfrm>
          <a:prstGeom prst="curvedConnector3">
            <a:avLst>
              <a:gd name="adj1" fmla="val -118787"/>
            </a:avLst>
          </a:prstGeom>
          <a:noFill/>
          <a:ln w="1905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3" name="Richtungspfeil 72">
            <a:extLst>
              <a:ext uri="{FF2B5EF4-FFF2-40B4-BE49-F238E27FC236}">
                <a16:creationId xmlns:a16="http://schemas.microsoft.com/office/drawing/2014/main" id="{A5993674-B9F5-114F-6259-15DC82762368}"/>
              </a:ext>
            </a:extLst>
          </p:cNvPr>
          <p:cNvSpPr/>
          <p:nvPr/>
        </p:nvSpPr>
        <p:spPr>
          <a:xfrm rot="5045547">
            <a:off x="330993" y="5098257"/>
            <a:ext cx="989013" cy="273050"/>
          </a:xfrm>
          <a:prstGeom prst="homePlate">
            <a:avLst/>
          </a:prstGeom>
          <a:solidFill>
            <a:srgbClr val="FF0000"/>
          </a:solidFill>
          <a:ln w="25400" cap="flat" cmpd="sng" algn="ctr">
            <a:solidFill>
              <a:srgbClr val="FF0000"/>
            </a:solidFill>
            <a:prstDash val="solid"/>
          </a:ln>
          <a:effectLst/>
        </p:spPr>
        <p:txBody>
          <a:bodyPr anchor="ctr"/>
          <a:lstStyle/>
          <a:p>
            <a:pPr algn="ctr" eaLnBrk="1" fontAlgn="auto" hangingPunct="1">
              <a:spcBef>
                <a:spcPts val="0"/>
              </a:spcBef>
              <a:spcAft>
                <a:spcPts val="0"/>
              </a:spcAft>
              <a:defRPr/>
            </a:pPr>
            <a:r>
              <a:rPr lang="de-CH" sz="1000" b="0" kern="0" dirty="0">
                <a:solidFill>
                  <a:prstClr val="white"/>
                </a:solidFill>
                <a:latin typeface="Arial"/>
                <a:cs typeface="+mn-cs"/>
              </a:rPr>
              <a:t>Empfehlung</a:t>
            </a:r>
          </a:p>
        </p:txBody>
      </p:sp>
      <p:sp>
        <p:nvSpPr>
          <p:cNvPr id="74" name="Textfeld 73">
            <a:extLst>
              <a:ext uri="{FF2B5EF4-FFF2-40B4-BE49-F238E27FC236}">
                <a16:creationId xmlns:a16="http://schemas.microsoft.com/office/drawing/2014/main" id="{B01F575E-9D0F-E323-0A85-17B1D36AC740}"/>
              </a:ext>
            </a:extLst>
          </p:cNvPr>
          <p:cNvSpPr txBox="1"/>
          <p:nvPr/>
        </p:nvSpPr>
        <p:spPr>
          <a:xfrm>
            <a:off x="762000" y="1817688"/>
            <a:ext cx="2884488" cy="306387"/>
          </a:xfrm>
          <a:prstGeom prst="rect">
            <a:avLst/>
          </a:prstGeom>
          <a:noFill/>
        </p:spPr>
        <p:txBody>
          <a:bodyPr>
            <a:spAutoFit/>
          </a:bodyPr>
          <a:lstStyle/>
          <a:p>
            <a:pPr eaLnBrk="1" fontAlgn="auto" hangingPunct="1">
              <a:spcBef>
                <a:spcPts val="0"/>
              </a:spcBef>
              <a:spcAft>
                <a:spcPts val="0"/>
              </a:spcAft>
              <a:defRPr/>
            </a:pPr>
            <a:r>
              <a:rPr lang="de-CH" sz="1400" b="0" dirty="0">
                <a:solidFill>
                  <a:prstClr val="black"/>
                </a:solidFill>
                <a:latin typeface="Arial"/>
                <a:cs typeface="+mn-cs"/>
              </a:rPr>
              <a:t>Phase 1</a:t>
            </a:r>
          </a:p>
        </p:txBody>
      </p:sp>
      <p:sp>
        <p:nvSpPr>
          <p:cNvPr id="75" name="Textfeld 74">
            <a:extLst>
              <a:ext uri="{FF2B5EF4-FFF2-40B4-BE49-F238E27FC236}">
                <a16:creationId xmlns:a16="http://schemas.microsoft.com/office/drawing/2014/main" id="{CE6B0BB2-29B7-3A4A-69FF-F5FD5547499A}"/>
              </a:ext>
            </a:extLst>
          </p:cNvPr>
          <p:cNvSpPr txBox="1"/>
          <p:nvPr/>
        </p:nvSpPr>
        <p:spPr>
          <a:xfrm>
            <a:off x="3633788" y="1812925"/>
            <a:ext cx="2884487" cy="307975"/>
          </a:xfrm>
          <a:prstGeom prst="rect">
            <a:avLst/>
          </a:prstGeom>
          <a:noFill/>
        </p:spPr>
        <p:txBody>
          <a:bodyPr>
            <a:spAutoFit/>
          </a:bodyPr>
          <a:lstStyle/>
          <a:p>
            <a:pPr eaLnBrk="1" fontAlgn="auto" hangingPunct="1">
              <a:spcBef>
                <a:spcPts val="0"/>
              </a:spcBef>
              <a:spcAft>
                <a:spcPts val="0"/>
              </a:spcAft>
              <a:defRPr/>
            </a:pPr>
            <a:r>
              <a:rPr lang="de-CH" sz="1400" b="0" dirty="0">
                <a:solidFill>
                  <a:prstClr val="black"/>
                </a:solidFill>
                <a:latin typeface="Arial"/>
                <a:cs typeface="+mn-cs"/>
              </a:rPr>
              <a:t>Phase 2:</a:t>
            </a:r>
          </a:p>
        </p:txBody>
      </p:sp>
      <p:sp>
        <p:nvSpPr>
          <p:cNvPr id="76" name="Textfeld 75">
            <a:extLst>
              <a:ext uri="{FF2B5EF4-FFF2-40B4-BE49-F238E27FC236}">
                <a16:creationId xmlns:a16="http://schemas.microsoft.com/office/drawing/2014/main" id="{804F14E6-9EA7-4B66-C686-6968D2B39594}"/>
              </a:ext>
            </a:extLst>
          </p:cNvPr>
          <p:cNvSpPr txBox="1"/>
          <p:nvPr/>
        </p:nvSpPr>
        <p:spPr>
          <a:xfrm>
            <a:off x="6535738" y="1800225"/>
            <a:ext cx="2886075" cy="307975"/>
          </a:xfrm>
          <a:prstGeom prst="rect">
            <a:avLst/>
          </a:prstGeom>
          <a:noFill/>
        </p:spPr>
        <p:txBody>
          <a:bodyPr>
            <a:spAutoFit/>
          </a:bodyPr>
          <a:lstStyle/>
          <a:p>
            <a:pPr eaLnBrk="1" fontAlgn="auto" hangingPunct="1">
              <a:spcBef>
                <a:spcPts val="0"/>
              </a:spcBef>
              <a:spcAft>
                <a:spcPts val="0"/>
              </a:spcAft>
              <a:defRPr/>
            </a:pPr>
            <a:r>
              <a:rPr lang="de-CH" sz="1400" b="0" dirty="0">
                <a:solidFill>
                  <a:prstClr val="black"/>
                </a:solidFill>
                <a:latin typeface="Arial"/>
                <a:cs typeface="+mn-cs"/>
              </a:rPr>
              <a:t>Phase 3:</a:t>
            </a:r>
          </a:p>
        </p:txBody>
      </p:sp>
      <p:cxnSp>
        <p:nvCxnSpPr>
          <p:cNvPr id="17446" name="Gerade Verbindung mit Pfeil 2">
            <a:extLst>
              <a:ext uri="{FF2B5EF4-FFF2-40B4-BE49-F238E27FC236}">
                <a16:creationId xmlns:a16="http://schemas.microsoft.com/office/drawing/2014/main" id="{EA704CE0-349F-5570-CCC9-4BDF776121D8}"/>
              </a:ext>
            </a:extLst>
          </p:cNvPr>
          <p:cNvCxnSpPr>
            <a:cxnSpLocks noChangeShapeType="1"/>
          </p:cNvCxnSpPr>
          <p:nvPr/>
        </p:nvCxnSpPr>
        <p:spPr bwMode="auto">
          <a:xfrm>
            <a:off x="3556000" y="5851525"/>
            <a:ext cx="914400" cy="91440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7" name="Gerade Verbindung mit Pfeil 2">
            <a:extLst>
              <a:ext uri="{FF2B5EF4-FFF2-40B4-BE49-F238E27FC236}">
                <a16:creationId xmlns:a16="http://schemas.microsoft.com/office/drawing/2014/main" id="{7848E0BD-F9DF-3CB6-ED0A-75A882D84D8B}"/>
              </a:ext>
            </a:extLst>
          </p:cNvPr>
          <p:cNvCxnSpPr>
            <a:cxnSpLocks noChangeShapeType="1"/>
          </p:cNvCxnSpPr>
          <p:nvPr/>
        </p:nvCxnSpPr>
        <p:spPr bwMode="auto">
          <a:xfrm>
            <a:off x="3556000" y="6024563"/>
            <a:ext cx="914400" cy="914400"/>
          </a:xfrm>
          <a:prstGeom prst="straightConnector1">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8" name="Gewinkelter Verbinder 17">
            <a:extLst>
              <a:ext uri="{FF2B5EF4-FFF2-40B4-BE49-F238E27FC236}">
                <a16:creationId xmlns:a16="http://schemas.microsoft.com/office/drawing/2014/main" id="{E4AA0F1F-3D06-3669-07A9-0D90AD599CBB}"/>
              </a:ext>
            </a:extLst>
          </p:cNvPr>
          <p:cNvCxnSpPr>
            <a:cxnSpLocks noChangeShapeType="1"/>
          </p:cNvCxnSpPr>
          <p:nvPr/>
        </p:nvCxnSpPr>
        <p:spPr bwMode="auto">
          <a:xfrm>
            <a:off x="4470400" y="2655888"/>
            <a:ext cx="914400" cy="914400"/>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49" name="Gewinkelter Verbinder 19">
            <a:extLst>
              <a:ext uri="{FF2B5EF4-FFF2-40B4-BE49-F238E27FC236}">
                <a16:creationId xmlns:a16="http://schemas.microsoft.com/office/drawing/2014/main" id="{139A793C-C8D2-6578-025F-3EC6C6F03A51}"/>
              </a:ext>
            </a:extLst>
          </p:cNvPr>
          <p:cNvCxnSpPr>
            <a:cxnSpLocks noChangeShapeType="1"/>
          </p:cNvCxnSpPr>
          <p:nvPr/>
        </p:nvCxnSpPr>
        <p:spPr bwMode="auto">
          <a:xfrm>
            <a:off x="7024688" y="3570288"/>
            <a:ext cx="914400" cy="914400"/>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50" name="Gewinkelter Verbinder 21">
            <a:extLst>
              <a:ext uri="{FF2B5EF4-FFF2-40B4-BE49-F238E27FC236}">
                <a16:creationId xmlns:a16="http://schemas.microsoft.com/office/drawing/2014/main" id="{DC679781-B056-028B-B795-47D79D4F9F52}"/>
              </a:ext>
            </a:extLst>
          </p:cNvPr>
          <p:cNvCxnSpPr>
            <a:cxnSpLocks noChangeShapeType="1"/>
          </p:cNvCxnSpPr>
          <p:nvPr/>
        </p:nvCxnSpPr>
        <p:spPr bwMode="auto">
          <a:xfrm rot="5400000" flipH="1" flipV="1">
            <a:off x="3113088" y="2579687"/>
            <a:ext cx="4014788" cy="3808413"/>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51" name="Gewinkelter Verbinder 23">
            <a:extLst>
              <a:ext uri="{FF2B5EF4-FFF2-40B4-BE49-F238E27FC236}">
                <a16:creationId xmlns:a16="http://schemas.microsoft.com/office/drawing/2014/main" id="{FD6B1BBB-3351-9E8E-875C-0698E7FB64BB}"/>
              </a:ext>
            </a:extLst>
          </p:cNvPr>
          <p:cNvCxnSpPr>
            <a:cxnSpLocks noChangeShapeType="1"/>
          </p:cNvCxnSpPr>
          <p:nvPr/>
        </p:nvCxnSpPr>
        <p:spPr bwMode="auto">
          <a:xfrm rot="5400000" flipH="1" flipV="1">
            <a:off x="3013869" y="2867819"/>
            <a:ext cx="3875087" cy="3451225"/>
          </a:xfrm>
          <a:prstGeom prst="bentConnector3">
            <a:avLst>
              <a:gd name="adj1" fmla="val 50000"/>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52" name="Gewinkelter Verbinder 30">
            <a:extLst>
              <a:ext uri="{FF2B5EF4-FFF2-40B4-BE49-F238E27FC236}">
                <a16:creationId xmlns:a16="http://schemas.microsoft.com/office/drawing/2014/main" id="{AB68E45D-D987-924E-27D0-079436D98163}"/>
              </a:ext>
            </a:extLst>
          </p:cNvPr>
          <p:cNvCxnSpPr>
            <a:cxnSpLocks noChangeShapeType="1"/>
          </p:cNvCxnSpPr>
          <p:nvPr/>
        </p:nvCxnSpPr>
        <p:spPr bwMode="auto">
          <a:xfrm rot="5400000" flipH="1" flipV="1">
            <a:off x="3032919" y="2847182"/>
            <a:ext cx="3835400" cy="3452812"/>
          </a:xfrm>
          <a:prstGeom prst="bentConnector3">
            <a:avLst>
              <a:gd name="adj1" fmla="val 100236"/>
            </a:avLst>
          </a:prstGeom>
          <a:noFill/>
          <a:ln w="1905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Rechteck 59">
            <a:extLst>
              <a:ext uri="{FF2B5EF4-FFF2-40B4-BE49-F238E27FC236}">
                <a16:creationId xmlns:a16="http://schemas.microsoft.com/office/drawing/2014/main" id="{F525BE74-41AE-0C6A-3A5A-2AB69201A669}"/>
              </a:ext>
            </a:extLst>
          </p:cNvPr>
          <p:cNvSpPr/>
          <p:nvPr/>
        </p:nvSpPr>
        <p:spPr>
          <a:xfrm>
            <a:off x="7034213" y="4927600"/>
            <a:ext cx="2192337" cy="692150"/>
          </a:xfrm>
          <a:prstGeom prst="rect">
            <a:avLst/>
          </a:prstGeom>
          <a:solidFill>
            <a:srgbClr val="4F81BD"/>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r>
              <a:rPr lang="de-CH" sz="1100" b="0" kern="0" dirty="0">
                <a:solidFill>
                  <a:prstClr val="white"/>
                </a:solidFill>
                <a:latin typeface="Arial"/>
                <a:cs typeface="+mn-cs"/>
              </a:rPr>
              <a:t>Berufliche Grundbildung EBA/EFZ ggf. mit spezifischen Begleitmassnahmen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3">
            <a:extLst>
              <a:ext uri="{FF2B5EF4-FFF2-40B4-BE49-F238E27FC236}">
                <a16:creationId xmlns:a16="http://schemas.microsoft.com/office/drawing/2014/main" id="{5AA15415-677B-902B-EA46-D69D83F200B6}"/>
              </a:ext>
            </a:extLst>
          </p:cNvPr>
          <p:cNvSpPr>
            <a:spLocks noGrp="1"/>
          </p:cNvSpPr>
          <p:nvPr>
            <p:ph type="sldNum" sz="quarter" idx="12"/>
          </p:nvPr>
        </p:nvSpPr>
        <p:spPr>
          <a:xfrm>
            <a:off x="7712075" y="7310438"/>
            <a:ext cx="2095500" cy="352425"/>
          </a:xfrm>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CCFAF7C5-E1CA-445B-B344-ACEFCAF442BB}" type="slidenum">
              <a:rPr lang="de-CH" altLang="de-DE" sz="800" b="0">
                <a:solidFill>
                  <a:schemeClr val="tx1"/>
                </a:solidFill>
              </a:rPr>
              <a:pPr/>
              <a:t>8</a:t>
            </a:fld>
            <a:endParaRPr lang="de-CH" altLang="de-DE" sz="800" b="0">
              <a:solidFill>
                <a:schemeClr val="tx1"/>
              </a:solidFill>
            </a:endParaRPr>
          </a:p>
        </p:txBody>
      </p:sp>
      <p:sp>
        <p:nvSpPr>
          <p:cNvPr id="4" name="Rechteck 3">
            <a:extLst>
              <a:ext uri="{FF2B5EF4-FFF2-40B4-BE49-F238E27FC236}">
                <a16:creationId xmlns:a16="http://schemas.microsoft.com/office/drawing/2014/main" id="{F670CC17-C014-14AF-CDFF-BCCB6B6620BD}"/>
              </a:ext>
            </a:extLst>
          </p:cNvPr>
          <p:cNvSpPr/>
          <p:nvPr/>
        </p:nvSpPr>
        <p:spPr>
          <a:xfrm>
            <a:off x="781050" y="1582738"/>
            <a:ext cx="9026525" cy="1241425"/>
          </a:xfrm>
          <a:prstGeom prst="rect">
            <a:avLst/>
          </a:prstGeom>
        </p:spPr>
        <p:txBody>
          <a:bodyPr>
            <a:spAutoFit/>
          </a:bodyPr>
          <a:lstStyle/>
          <a:p>
            <a:pPr marL="0" lvl="1" indent="0" eaLnBrk="1" fontAlgn="auto" hangingPunct="1">
              <a:spcBef>
                <a:spcPts val="400"/>
              </a:spcBef>
              <a:spcAft>
                <a:spcPts val="400"/>
              </a:spcAft>
              <a:defRPr/>
            </a:pPr>
            <a:endParaRPr lang="de-CH" sz="2200" b="0" kern="0" dirty="0">
              <a:solidFill>
                <a:prstClr val="black"/>
              </a:solidFill>
            </a:endParaRPr>
          </a:p>
          <a:p>
            <a:pPr>
              <a:defRPr/>
            </a:pPr>
            <a:endParaRPr lang="de-CH" altLang="de-DE" sz="2800" dirty="0"/>
          </a:p>
          <a:p>
            <a:pPr marL="0" lvl="1" indent="0" eaLnBrk="1" fontAlgn="auto" hangingPunct="1">
              <a:spcBef>
                <a:spcPts val="400"/>
              </a:spcBef>
              <a:spcAft>
                <a:spcPts val="400"/>
              </a:spcAft>
              <a:defRPr/>
            </a:pPr>
            <a:endParaRPr lang="de-CH" sz="1800" b="0" kern="0" dirty="0">
              <a:solidFill>
                <a:prstClr val="black"/>
              </a:solidFill>
            </a:endParaRPr>
          </a:p>
        </p:txBody>
      </p:sp>
      <p:sp>
        <p:nvSpPr>
          <p:cNvPr id="3" name="Rechteck 2">
            <a:extLst>
              <a:ext uri="{FF2B5EF4-FFF2-40B4-BE49-F238E27FC236}">
                <a16:creationId xmlns:a16="http://schemas.microsoft.com/office/drawing/2014/main" id="{A97572A3-4B54-D169-F0FE-7C5BA2371B86}"/>
              </a:ext>
            </a:extLst>
          </p:cNvPr>
          <p:cNvSpPr/>
          <p:nvPr/>
        </p:nvSpPr>
        <p:spPr>
          <a:xfrm>
            <a:off x="661988" y="1438275"/>
            <a:ext cx="9145587" cy="5786438"/>
          </a:xfrm>
          <a:prstGeom prst="rect">
            <a:avLst/>
          </a:prstGeom>
        </p:spPr>
        <p:txBody>
          <a:bodyPr>
            <a:spAutoFit/>
          </a:bodyPr>
          <a:lstStyle/>
          <a:p>
            <a:pPr marL="0" lvl="1" eaLnBrk="1" fontAlgn="auto" hangingPunct="1">
              <a:lnSpc>
                <a:spcPct val="150000"/>
              </a:lnSpc>
              <a:spcBef>
                <a:spcPts val="600"/>
              </a:spcBef>
              <a:spcAft>
                <a:spcPts val="600"/>
              </a:spcAft>
              <a:defRPr/>
            </a:pPr>
            <a:r>
              <a:rPr lang="de-CH" sz="2000" kern="0" dirty="0">
                <a:solidFill>
                  <a:prstClr val="black"/>
                </a:solidFill>
              </a:rPr>
              <a:t>Phase 1: Niederschwellige Anlaufstelle </a:t>
            </a:r>
          </a:p>
          <a:p>
            <a:pPr marL="0" lvl="1" eaLnBrk="1" fontAlgn="auto" hangingPunct="1">
              <a:lnSpc>
                <a:spcPct val="150000"/>
              </a:lnSpc>
              <a:spcBef>
                <a:spcPts val="600"/>
              </a:spcBef>
              <a:spcAft>
                <a:spcPts val="600"/>
              </a:spcAft>
              <a:defRPr/>
            </a:pPr>
            <a:r>
              <a:rPr lang="de-CH" sz="2000" b="0" kern="0" dirty="0">
                <a:solidFill>
                  <a:prstClr val="black"/>
                </a:solidFill>
              </a:rPr>
              <a:t>Zur </a:t>
            </a:r>
            <a:r>
              <a:rPr lang="de-CH" sz="2000" kern="0" dirty="0">
                <a:solidFill>
                  <a:prstClr val="black"/>
                </a:solidFill>
              </a:rPr>
              <a:t>Früherkennung</a:t>
            </a:r>
            <a:r>
              <a:rPr lang="de-CH" sz="2000" b="0" kern="0" dirty="0">
                <a:solidFill>
                  <a:prstClr val="black"/>
                </a:solidFill>
              </a:rPr>
              <a:t> von Personen, die aufgrund von belastenden Faktoren im Integrationsprozess benachteiligt sind und einen erhöhten Unterstützungs- und Förderbedarf aufweisen </a:t>
            </a:r>
          </a:p>
          <a:p>
            <a:pPr marL="0" lvl="1" eaLnBrk="1" fontAlgn="auto" hangingPunct="1">
              <a:lnSpc>
                <a:spcPct val="150000"/>
              </a:lnSpc>
              <a:spcBef>
                <a:spcPts val="600"/>
              </a:spcBef>
              <a:spcAft>
                <a:spcPts val="600"/>
              </a:spcAft>
              <a:defRPr/>
            </a:pPr>
            <a:r>
              <a:rPr lang="de-CH" sz="2000" b="0" kern="0" dirty="0">
                <a:solidFill>
                  <a:prstClr val="black"/>
                </a:solidFill>
              </a:rPr>
              <a:t>Erstellt massnahmenorientierte Berichterstattung für eine </a:t>
            </a:r>
            <a:r>
              <a:rPr lang="de-CH" sz="2000" kern="0" dirty="0">
                <a:solidFill>
                  <a:prstClr val="black"/>
                </a:solidFill>
              </a:rPr>
              <a:t>Triage in </a:t>
            </a:r>
            <a:r>
              <a:rPr lang="de-CH" sz="2000" b="0" kern="0" dirty="0">
                <a:solidFill>
                  <a:prstClr val="black"/>
                </a:solidFill>
              </a:rPr>
              <a:t>(weitere) </a:t>
            </a:r>
            <a:r>
              <a:rPr lang="de-CH" sz="2000" kern="0" dirty="0">
                <a:solidFill>
                  <a:prstClr val="black"/>
                </a:solidFill>
              </a:rPr>
              <a:t>(</a:t>
            </a:r>
            <a:r>
              <a:rPr lang="de-CH" sz="2000" kern="0" dirty="0" err="1">
                <a:solidFill>
                  <a:prstClr val="black"/>
                </a:solidFill>
              </a:rPr>
              <a:t>arbeits</a:t>
            </a:r>
            <a:r>
              <a:rPr lang="de-CH" sz="2000" kern="0" dirty="0">
                <a:solidFill>
                  <a:prstClr val="black"/>
                </a:solidFill>
              </a:rPr>
              <a:t>)medizinische Abklärungen und/oder in (spezifische) Integrations-fördermassnahmen</a:t>
            </a:r>
            <a:r>
              <a:rPr lang="de-CH" sz="2000" b="0" kern="0" dirty="0">
                <a:solidFill>
                  <a:prstClr val="black"/>
                </a:solidFill>
              </a:rPr>
              <a:t>, die im Einverständnis mit der Zielperson durch die fallführenden Stelle und ggf. durch die behandelnden </a:t>
            </a:r>
            <a:r>
              <a:rPr lang="de-CH" sz="2000" b="0" kern="0" dirty="0" err="1">
                <a:solidFill>
                  <a:prstClr val="black"/>
                </a:solidFill>
              </a:rPr>
              <a:t>Ärzt</a:t>
            </a:r>
            <a:r>
              <a:rPr lang="de-CH" sz="2000" b="0" kern="0" dirty="0">
                <a:solidFill>
                  <a:prstClr val="black"/>
                </a:solidFill>
              </a:rPr>
              <a:t>*innen sowie unter Berücksichtigung der bisherigen medizinischen Erkenntnisse erfolgt.</a:t>
            </a:r>
          </a:p>
          <a:p>
            <a:pPr marL="342900" lvl="1" indent="-342900" eaLnBrk="1" fontAlgn="auto" hangingPunct="1">
              <a:lnSpc>
                <a:spcPct val="150000"/>
              </a:lnSpc>
              <a:spcBef>
                <a:spcPts val="600"/>
              </a:spcBef>
              <a:spcAft>
                <a:spcPts val="600"/>
              </a:spcAft>
              <a:buFont typeface="Wingdings" panose="05000000000000000000" pitchFamily="2" charset="2"/>
              <a:buChar char="Ø"/>
              <a:defRPr/>
            </a:pPr>
            <a:r>
              <a:rPr lang="de-CH" sz="2000" b="0" kern="0" dirty="0">
                <a:solidFill>
                  <a:prstClr val="black"/>
                </a:solidFill>
              </a:rPr>
              <a:t>Gute Vernetzung mit Gesundheitswesen notwendig</a:t>
            </a:r>
          </a:p>
          <a:p>
            <a:pPr marL="342900" lvl="1" indent="-342900" eaLnBrk="1" fontAlgn="auto" hangingPunct="1">
              <a:lnSpc>
                <a:spcPct val="150000"/>
              </a:lnSpc>
              <a:spcBef>
                <a:spcPts val="600"/>
              </a:spcBef>
              <a:spcAft>
                <a:spcPts val="600"/>
              </a:spcAft>
              <a:buFont typeface="Wingdings" panose="05000000000000000000" pitchFamily="2" charset="2"/>
              <a:buChar char="Ø"/>
              <a:defRPr/>
            </a:pPr>
            <a:r>
              <a:rPr lang="de-CH" sz="2000" b="0" kern="0" dirty="0">
                <a:solidFill>
                  <a:prstClr val="black"/>
                </a:solidFill>
              </a:rPr>
              <a:t>Im Kanton Thurgau neu zu schaffen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3">
            <a:extLst>
              <a:ext uri="{FF2B5EF4-FFF2-40B4-BE49-F238E27FC236}">
                <a16:creationId xmlns:a16="http://schemas.microsoft.com/office/drawing/2014/main" id="{B01C4FCB-910A-5EF2-7A5E-480204FF9C3F}"/>
              </a:ext>
            </a:extLst>
          </p:cNvPr>
          <p:cNvSpPr>
            <a:spLocks noGrp="1"/>
          </p:cNvSpPr>
          <p:nvPr>
            <p:ph type="sldNum" sz="quarter" idx="12"/>
          </p:nvPr>
        </p:nvSpPr>
        <p:spPr>
          <a:xfrm>
            <a:off x="7712075" y="7310438"/>
            <a:ext cx="2095500" cy="352425"/>
          </a:xfrm>
          <a:noFill/>
        </p:spPr>
        <p:txBody>
          <a:bodyPr/>
          <a:lstStyle>
            <a:lvl1pPr defTabSz="1017588">
              <a:defRPr sz="2500" b="1">
                <a:solidFill>
                  <a:schemeClr val="tx2"/>
                </a:solidFill>
                <a:latin typeface="Arial" panose="020B0604020202020204" pitchFamily="34" charset="0"/>
                <a:cs typeface="Arial" panose="020B0604020202020204" pitchFamily="34" charset="0"/>
              </a:defRPr>
            </a:lvl1pPr>
            <a:lvl2pPr defTabSz="1017588">
              <a:defRPr sz="2500" b="1">
                <a:solidFill>
                  <a:schemeClr val="tx2"/>
                </a:solidFill>
                <a:latin typeface="Arial" panose="020B0604020202020204" pitchFamily="34" charset="0"/>
                <a:cs typeface="Arial" panose="020B0604020202020204" pitchFamily="34" charset="0"/>
              </a:defRPr>
            </a:lvl2pPr>
            <a:lvl3pPr defTabSz="1017588">
              <a:defRPr sz="2500" b="1">
                <a:solidFill>
                  <a:schemeClr val="tx2"/>
                </a:solidFill>
                <a:latin typeface="Arial" panose="020B0604020202020204" pitchFamily="34" charset="0"/>
                <a:cs typeface="Arial" panose="020B0604020202020204" pitchFamily="34" charset="0"/>
              </a:defRPr>
            </a:lvl3pPr>
            <a:lvl4pPr defTabSz="1017588">
              <a:defRPr sz="2500" b="1">
                <a:solidFill>
                  <a:schemeClr val="tx2"/>
                </a:solidFill>
                <a:latin typeface="Arial" panose="020B0604020202020204" pitchFamily="34" charset="0"/>
                <a:cs typeface="Arial" panose="020B0604020202020204" pitchFamily="34" charset="0"/>
              </a:defRPr>
            </a:lvl4pPr>
            <a:lvl5pPr defTabSz="1017588">
              <a:defRPr sz="2500" b="1">
                <a:solidFill>
                  <a:schemeClr val="tx2"/>
                </a:solidFill>
                <a:latin typeface="Arial" panose="020B0604020202020204" pitchFamily="34" charset="0"/>
                <a:cs typeface="Arial" panose="020B0604020202020204" pitchFamily="34" charset="0"/>
              </a:defRPr>
            </a:lvl5pPr>
            <a:lvl6pPr marL="22796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6pPr>
            <a:lvl7pPr marL="27368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7pPr>
            <a:lvl8pPr marL="31940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8pPr>
            <a:lvl9pPr marL="3651250" indent="1588" defTabSz="1017588" eaLnBrk="0" fontAlgn="base" hangingPunct="0">
              <a:spcBef>
                <a:spcPct val="0"/>
              </a:spcBef>
              <a:spcAft>
                <a:spcPct val="0"/>
              </a:spcAft>
              <a:defRPr sz="2500" b="1">
                <a:solidFill>
                  <a:schemeClr val="tx2"/>
                </a:solidFill>
                <a:latin typeface="Arial" panose="020B0604020202020204" pitchFamily="34" charset="0"/>
                <a:cs typeface="Arial" panose="020B0604020202020204" pitchFamily="34" charset="0"/>
              </a:defRPr>
            </a:lvl9pPr>
          </a:lstStyle>
          <a:p>
            <a:fld id="{A7252AD6-44C3-47C4-B5AA-C5C93FAC72A7}" type="slidenum">
              <a:rPr lang="de-CH" altLang="de-DE" sz="800" b="0">
                <a:solidFill>
                  <a:schemeClr val="tx1"/>
                </a:solidFill>
              </a:rPr>
              <a:pPr/>
              <a:t>9</a:t>
            </a:fld>
            <a:endParaRPr lang="de-CH" altLang="de-DE" sz="800" b="0">
              <a:solidFill>
                <a:schemeClr val="tx1"/>
              </a:solidFill>
            </a:endParaRPr>
          </a:p>
        </p:txBody>
      </p:sp>
      <p:sp>
        <p:nvSpPr>
          <p:cNvPr id="4" name="Rechteck 3">
            <a:extLst>
              <a:ext uri="{FF2B5EF4-FFF2-40B4-BE49-F238E27FC236}">
                <a16:creationId xmlns:a16="http://schemas.microsoft.com/office/drawing/2014/main" id="{06A49639-DEC7-2A67-F100-58BB4C42BB76}"/>
              </a:ext>
            </a:extLst>
          </p:cNvPr>
          <p:cNvSpPr/>
          <p:nvPr/>
        </p:nvSpPr>
        <p:spPr>
          <a:xfrm>
            <a:off x="781050" y="1582738"/>
            <a:ext cx="9026525" cy="1241425"/>
          </a:xfrm>
          <a:prstGeom prst="rect">
            <a:avLst/>
          </a:prstGeom>
        </p:spPr>
        <p:txBody>
          <a:bodyPr>
            <a:spAutoFit/>
          </a:bodyPr>
          <a:lstStyle/>
          <a:p>
            <a:pPr marL="0" lvl="1" indent="0" eaLnBrk="1" fontAlgn="auto" hangingPunct="1">
              <a:spcBef>
                <a:spcPts val="400"/>
              </a:spcBef>
              <a:spcAft>
                <a:spcPts val="400"/>
              </a:spcAft>
              <a:defRPr/>
            </a:pPr>
            <a:endParaRPr lang="de-CH" sz="2200" b="0" kern="0" dirty="0">
              <a:solidFill>
                <a:prstClr val="black"/>
              </a:solidFill>
            </a:endParaRPr>
          </a:p>
          <a:p>
            <a:pPr>
              <a:defRPr/>
            </a:pPr>
            <a:endParaRPr lang="de-CH" altLang="de-DE" sz="2800" dirty="0"/>
          </a:p>
          <a:p>
            <a:pPr marL="0" lvl="1" indent="0" eaLnBrk="1" fontAlgn="auto" hangingPunct="1">
              <a:spcBef>
                <a:spcPts val="400"/>
              </a:spcBef>
              <a:spcAft>
                <a:spcPts val="400"/>
              </a:spcAft>
              <a:defRPr/>
            </a:pPr>
            <a:endParaRPr lang="de-CH" sz="1800" b="0" kern="0" dirty="0">
              <a:solidFill>
                <a:prstClr val="black"/>
              </a:solidFill>
            </a:endParaRPr>
          </a:p>
        </p:txBody>
      </p:sp>
      <p:sp>
        <p:nvSpPr>
          <p:cNvPr id="3" name="Rechteck 2">
            <a:extLst>
              <a:ext uri="{FF2B5EF4-FFF2-40B4-BE49-F238E27FC236}">
                <a16:creationId xmlns:a16="http://schemas.microsoft.com/office/drawing/2014/main" id="{EBD48E59-A99C-1C0F-7D10-C9574090EF3D}"/>
              </a:ext>
            </a:extLst>
          </p:cNvPr>
          <p:cNvSpPr/>
          <p:nvPr/>
        </p:nvSpPr>
        <p:spPr>
          <a:xfrm>
            <a:off x="661988" y="1438275"/>
            <a:ext cx="9145587" cy="5232400"/>
          </a:xfrm>
          <a:prstGeom prst="rect">
            <a:avLst/>
          </a:prstGeom>
        </p:spPr>
        <p:txBody>
          <a:bodyPr>
            <a:spAutoFit/>
          </a:bodyPr>
          <a:lstStyle/>
          <a:p>
            <a:pPr marL="0" lvl="1" eaLnBrk="1" fontAlgn="auto" hangingPunct="1">
              <a:lnSpc>
                <a:spcPct val="150000"/>
              </a:lnSpc>
              <a:spcBef>
                <a:spcPts val="600"/>
              </a:spcBef>
              <a:spcAft>
                <a:spcPts val="600"/>
              </a:spcAft>
              <a:defRPr/>
            </a:pPr>
            <a:endParaRPr lang="de-CH" sz="1600" b="0" kern="0" dirty="0">
              <a:solidFill>
                <a:prstClr val="black"/>
              </a:solidFill>
            </a:endParaRPr>
          </a:p>
          <a:p>
            <a:pPr marL="0" lvl="1" eaLnBrk="1" fontAlgn="auto" hangingPunct="1">
              <a:lnSpc>
                <a:spcPct val="150000"/>
              </a:lnSpc>
              <a:spcBef>
                <a:spcPts val="600"/>
              </a:spcBef>
              <a:spcAft>
                <a:spcPts val="600"/>
              </a:spcAft>
              <a:defRPr/>
            </a:pPr>
            <a:r>
              <a:rPr lang="de-CH" sz="2000" kern="0" dirty="0">
                <a:solidFill>
                  <a:prstClr val="black"/>
                </a:solidFill>
              </a:rPr>
              <a:t>Phase 2: Abklärung</a:t>
            </a:r>
          </a:p>
          <a:p>
            <a:pPr marL="0" lvl="1" indent="0" eaLnBrk="1" fontAlgn="auto" hangingPunct="1">
              <a:lnSpc>
                <a:spcPct val="150000"/>
              </a:lnSpc>
              <a:spcBef>
                <a:spcPts val="600"/>
              </a:spcBef>
              <a:spcAft>
                <a:spcPts val="600"/>
              </a:spcAft>
              <a:tabLst>
                <a:tab pos="895350" algn="l"/>
              </a:tabLst>
              <a:defRPr/>
            </a:pPr>
            <a:r>
              <a:rPr lang="de-CH" sz="2000" b="0" kern="0" dirty="0">
                <a:solidFill>
                  <a:prstClr val="black"/>
                </a:solidFill>
              </a:rPr>
              <a:t>Ggf. (zusätzliche) 3-wöchige </a:t>
            </a:r>
            <a:r>
              <a:rPr lang="de-CH" sz="2000" kern="0" dirty="0">
                <a:solidFill>
                  <a:prstClr val="black"/>
                </a:solidFill>
              </a:rPr>
              <a:t>arbeitsmedizinische Abklärung der funktionalen Leistungsfähigkeit und der berufspraktischen Arbeitsfähigkeit </a:t>
            </a:r>
            <a:r>
              <a:rPr lang="de-CH" sz="2000" b="0" kern="0" dirty="0">
                <a:solidFill>
                  <a:prstClr val="black"/>
                </a:solidFill>
              </a:rPr>
              <a:t>im Kompetenzzentrum </a:t>
            </a:r>
            <a:r>
              <a:rPr lang="de-CH" sz="2000" b="0" kern="0" dirty="0" err="1">
                <a:solidFill>
                  <a:prstClr val="black"/>
                </a:solidFill>
              </a:rPr>
              <a:t>Appisberg</a:t>
            </a:r>
            <a:r>
              <a:rPr lang="de-CH" sz="2000" b="0" kern="0" dirty="0">
                <a:solidFill>
                  <a:prstClr val="black"/>
                </a:solidFill>
              </a:rPr>
              <a:t> durch ein interdisziplinäres Team </a:t>
            </a:r>
          </a:p>
          <a:p>
            <a:pPr marL="342900" lvl="1" indent="-342900" eaLnBrk="1" fontAlgn="auto" hangingPunct="1">
              <a:lnSpc>
                <a:spcPct val="150000"/>
              </a:lnSpc>
              <a:spcBef>
                <a:spcPts val="600"/>
              </a:spcBef>
              <a:spcAft>
                <a:spcPts val="600"/>
              </a:spcAft>
              <a:buFont typeface="Wingdings" panose="05000000000000000000" pitchFamily="2" charset="2"/>
              <a:buChar char="Ø"/>
              <a:tabLst>
                <a:tab pos="895350" algn="l"/>
              </a:tabLst>
              <a:defRPr/>
            </a:pPr>
            <a:r>
              <a:rPr lang="de-CH" sz="2000" b="0" kern="0" dirty="0">
                <a:solidFill>
                  <a:prstClr val="black"/>
                </a:solidFill>
              </a:rPr>
              <a:t>Bei IV-Stellen, Sozialämtern, SUVA und Privatversicherungen anerkannte BEFAS-Abklärungsstelle</a:t>
            </a:r>
          </a:p>
          <a:p>
            <a:pPr marL="342900" lvl="1" indent="-342900" eaLnBrk="1" fontAlgn="auto" hangingPunct="1">
              <a:lnSpc>
                <a:spcPct val="150000"/>
              </a:lnSpc>
              <a:spcBef>
                <a:spcPts val="600"/>
              </a:spcBef>
              <a:spcAft>
                <a:spcPts val="600"/>
              </a:spcAft>
              <a:buFont typeface="Wingdings" panose="05000000000000000000" pitchFamily="2" charset="2"/>
              <a:buChar char="Ø"/>
              <a:tabLst>
                <a:tab pos="895350" algn="l"/>
              </a:tabLst>
              <a:defRPr/>
            </a:pPr>
            <a:r>
              <a:rPr lang="de-CH" sz="2000" b="0" kern="0" dirty="0">
                <a:solidFill>
                  <a:prstClr val="black"/>
                </a:solidFill>
              </a:rPr>
              <a:t>Erstellt fundierte Empfehlungen für die anstehenden Schritte auf dem Weg zu einer erfolgreichen sprachlichen und beruflichen Integration </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ts val="2900"/>
          </a:lnSpc>
          <a:spcBef>
            <a:spcPct val="0"/>
          </a:spcBef>
          <a:spcAft>
            <a:spcPct val="0"/>
          </a:spcAft>
          <a:buClrTx/>
          <a:buSzTx/>
          <a:buFontTx/>
          <a:buNone/>
          <a:tabLst/>
          <a:defRPr kumimoji="0" lang="de-CH" altLang="de-DE" sz="25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ts val="2900"/>
          </a:lnSpc>
          <a:spcBef>
            <a:spcPct val="0"/>
          </a:spcBef>
          <a:spcAft>
            <a:spcPct val="0"/>
          </a:spcAft>
          <a:buClrTx/>
          <a:buSzTx/>
          <a:buFontTx/>
          <a:buNone/>
          <a:tabLst/>
          <a:defRPr kumimoji="0" lang="de-CH" altLang="de-DE" sz="2500" b="1" i="0" u="none" strike="noStrike" cap="none" normalizeH="0" baseline="0" smtClean="0">
            <a:ln>
              <a:noFill/>
            </a:ln>
            <a:solidFill>
              <a:schemeClr val="tx2"/>
            </a:solidFill>
            <a:effectLst/>
            <a:latin typeface="Arial"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0</TotalTime>
  <Words>1107</Words>
  <Application>Microsoft Office PowerPoint</Application>
  <PresentationFormat>Benutzerdefiniert</PresentationFormat>
  <Paragraphs>152</Paragraphs>
  <Slides>11</Slides>
  <Notes>11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Times New Roman</vt:lpstr>
      <vt:lpstr>Wingdings</vt:lpstr>
      <vt:lpstr>Standarddesign</vt:lpstr>
      <vt:lpstr>   Projekt Triple A:  Interkantonales Auffang-, Abklärungs- und Aufbauprogramm für Geflüchtete mit besonderen Bedürfnissen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afidie</dc:creator>
  <cp:lastModifiedBy>Anderegg, Michael</cp:lastModifiedBy>
  <cp:revision>825</cp:revision>
  <cp:lastPrinted>2023-09-14T11:46:54Z</cp:lastPrinted>
  <dcterms:created xsi:type="dcterms:W3CDTF">2006-01-06T07:40:59Z</dcterms:created>
  <dcterms:modified xsi:type="dcterms:W3CDTF">2023-11-28T16:42:41Z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COOELAK@1.1001:OfficeHours">
    <vt:lpwstr/>
  </property>
  <property fmtid="{D5CDD505-2E9C-101B-9397-08002B2CF9AE}" pid="3" name="FSC#COOELAK@1.1001:replyreference">
    <vt:lpwstr/>
  </property>
  <property fmtid="{D5CDD505-2E9C-101B-9397-08002B2CF9AE}" pid="4" name="FSC#CCAPRECONFIGG@15.1001:DepartmentWebsite">
    <vt:lpwstr/>
  </property>
  <property fmtid="{D5CDD505-2E9C-101B-9397-08002B2CF9AE}" pid="5" name="FSC#CCAPRECONFIGG@15.1001:DepartmentON">
    <vt:lpwstr/>
  </property>
  <property fmtid="{D5CDD505-2E9C-101B-9397-08002B2CF9AE}" pid="6" name="FSC#FSCIBIS@15.1400:GREntryDate">
    <vt:lpwstr>Nicht verfügbar</vt:lpwstr>
  </property>
  <property fmtid="{D5CDD505-2E9C-101B-9397-08002B2CF9AE}" pid="7" name="FSC#FSCIBIS@15.1400:GRLegislation">
    <vt:lpwstr>Nicht verfügbar</vt:lpwstr>
  </property>
  <property fmtid="{D5CDD505-2E9C-101B-9397-08002B2CF9AE}" pid="8" name="FSC#FSCIBIS@15.1400:GRGRGNumber">
    <vt:lpwstr>Nicht verfügbar</vt:lpwstr>
  </property>
  <property fmtid="{D5CDD505-2E9C-101B-9397-08002B2CF9AE}" pid="9" name="FSC#FSCIBIS@15.1400:GRBusinessType">
    <vt:lpwstr>Nicht verfügbar</vt:lpwstr>
  </property>
  <property fmtid="{D5CDD505-2E9C-101B-9397-08002B2CF9AE}" pid="10" name="FSC#FSCIBIS@15.1400:GRSequentialNumber">
    <vt:lpwstr>Nicht verfügbar</vt:lpwstr>
  </property>
  <property fmtid="{D5CDD505-2E9C-101B-9397-08002B2CF9AE}" pid="11" name="FSC#FSCIBIS@15.1400:ArchiveMapProtocolPage">
    <vt:lpwstr/>
  </property>
  <property fmtid="{D5CDD505-2E9C-101B-9397-08002B2CF9AE}" pid="12" name="FSC#FSCIBIS@15.1400:ArchiveMapProtocolNumber">
    <vt:lpwstr/>
  </property>
  <property fmtid="{D5CDD505-2E9C-101B-9397-08002B2CF9AE}" pid="13" name="FSC#FSCIBIS@15.1400:ArchiveMapSessionDate">
    <vt:lpwstr/>
  </property>
  <property fmtid="{D5CDD505-2E9C-101B-9397-08002B2CF9AE}" pid="14" name="FSC#FSCIBIS@15.1400:ArchiveMapBusinessType">
    <vt:lpwstr/>
  </property>
  <property fmtid="{D5CDD505-2E9C-101B-9397-08002B2CF9AE}" pid="15" name="FSC#FSCIBIS@15.1400:ArchiveMapTitle">
    <vt:lpwstr/>
  </property>
  <property fmtid="{D5CDD505-2E9C-101B-9397-08002B2CF9AE}" pid="16" name="FSC#FSCIBIS@15.1400:ArchiveMapFinalizeDate">
    <vt:lpwstr/>
  </property>
  <property fmtid="{D5CDD505-2E9C-101B-9397-08002B2CF9AE}" pid="17" name="FSC#FSCIBIS@15.1400:ArchiveMapSequentialNumber">
    <vt:lpwstr/>
  </property>
  <property fmtid="{D5CDD505-2E9C-101B-9397-08002B2CF9AE}" pid="18" name="FSC#FSCIBIS@15.1400:ArchiveMapFinalNumber">
    <vt:lpwstr/>
  </property>
  <property fmtid="{D5CDD505-2E9C-101B-9397-08002B2CF9AE}" pid="19" name="FSC#FSCIBIS@15.1400:ArchiveMapGRGNumber">
    <vt:lpwstr/>
  </property>
  <property fmtid="{D5CDD505-2E9C-101B-9397-08002B2CF9AE}" pid="20" name="FSC#FSCIBIS@15.1400:SessionContactListStatus">
    <vt:lpwstr>Nicht verfügbar</vt:lpwstr>
  </property>
  <property fmtid="{D5CDD505-2E9C-101B-9397-08002B2CF9AE}" pid="21" name="FSC#FSCIBIS@15.1400:SessionContactListPersons">
    <vt:lpwstr>Nicht verfügbar</vt:lpwstr>
  </property>
  <property fmtid="{D5CDD505-2E9C-101B-9397-08002B2CF9AE}" pid="22" name="FSC#FSCIBIS@15.1400:SessionNumber">
    <vt:lpwstr/>
  </property>
  <property fmtid="{D5CDD505-2E9C-101B-9397-08002B2CF9AE}" pid="23" name="FSC#FSCIBIS@15.1400:SessionLink">
    <vt:lpwstr/>
  </property>
  <property fmtid="{D5CDD505-2E9C-101B-9397-08002B2CF9AE}" pid="24" name="FSC#FSCIBIS@15.1400:SessionSubmissionDeadline">
    <vt:lpwstr/>
  </property>
  <property fmtid="{D5CDD505-2E9C-101B-9397-08002B2CF9AE}" pid="25" name="FSC#FSCIBIS@15.1400:SessionTo">
    <vt:lpwstr/>
  </property>
  <property fmtid="{D5CDD505-2E9C-101B-9397-08002B2CF9AE}" pid="26" name="FSC#FSCIBIS@15.1400:SessionPrevSessionFrom">
    <vt:lpwstr/>
  </property>
  <property fmtid="{D5CDD505-2E9C-101B-9397-08002B2CF9AE}" pid="27" name="FSC#FSCIBIS@15.1400:SessionFromTime">
    <vt:lpwstr/>
  </property>
  <property fmtid="{D5CDD505-2E9C-101B-9397-08002B2CF9AE}" pid="28" name="FSC#FSCIBIS@15.1400:SessionFrom">
    <vt:lpwstr/>
  </property>
  <property fmtid="{D5CDD505-2E9C-101B-9397-08002B2CF9AE}" pid="29" name="FSC#FSCIBIS@15.1400:SessionPrevSessionTitle">
    <vt:lpwstr/>
  </property>
  <property fmtid="{D5CDD505-2E9C-101B-9397-08002B2CF9AE}" pid="30" name="FSC#FSCIBIS@15.1400:SessionTitle">
    <vt:lpwstr/>
  </property>
  <property fmtid="{D5CDD505-2E9C-101B-9397-08002B2CF9AE}" pid="31" name="FSC#FSCIBIS@15.1400:KdRDelegations">
    <vt:lpwstr>Nicht verfügbar</vt:lpwstr>
  </property>
  <property fmtid="{D5CDD505-2E9C-101B-9397-08002B2CF9AE}" pid="32" name="FSC#FSCIBIS@15.1400:KdRPrevBusiness">
    <vt:lpwstr>Nicht verfügbar</vt:lpwstr>
  </property>
  <property fmtid="{D5CDD505-2E9C-101B-9397-08002B2CF9AE}" pid="33" name="FSC#FSCIBIS@15.1400:KdREventDate">
    <vt:lpwstr>Nicht verfügbar</vt:lpwstr>
  </property>
  <property fmtid="{D5CDD505-2E9C-101B-9397-08002B2CF9AE}" pid="34" name="FSC#FSCIBIS@15.1400:KdRVenue">
    <vt:lpwstr>Nicht verfügbar</vt:lpwstr>
  </property>
  <property fmtid="{D5CDD505-2E9C-101B-9397-08002B2CF9AE}" pid="35" name="FSC#FSCIBIS@15.1400:KdRDeadline">
    <vt:lpwstr>Nicht verfügbar</vt:lpwstr>
  </property>
  <property fmtid="{D5CDD505-2E9C-101B-9397-08002B2CF9AE}" pid="36" name="FSC#FSCIBIS@15.1400:KdRAddressOfConcerned">
    <vt:lpwstr>Nicht verfügbar</vt:lpwstr>
  </property>
  <property fmtid="{D5CDD505-2E9C-101B-9397-08002B2CF9AE}" pid="37" name="FSC#FSCIBIS@15.1400:KdRNameOfConcerned">
    <vt:lpwstr>Nicht verfügbar</vt:lpwstr>
  </property>
  <property fmtid="{D5CDD505-2E9C-101B-9397-08002B2CF9AE}" pid="38" name="FSC#FSCIBIS@15.1400:TopLevelSubfileAddress">
    <vt:lpwstr>COO.2103.100.7.1685300</vt:lpwstr>
  </property>
  <property fmtid="{D5CDD505-2E9C-101B-9397-08002B2CF9AE}" pid="39" name="FSC#FSCIBISDOCPROPS@15.1400:CreatedAtFormat">
    <vt:lpwstr>13. September 2023</vt:lpwstr>
  </property>
  <property fmtid="{D5CDD505-2E9C-101B-9397-08002B2CF9AE}" pid="40" name="FSC#COOELAK@1.1001:ObjectAddressees">
    <vt:lpwstr/>
  </property>
  <property fmtid="{D5CDD505-2E9C-101B-9397-08002B2CF9AE}" pid="41" name="COO$NOPARSEFILE">
    <vt:lpwstr/>
  </property>
  <property fmtid="{D5CDD505-2E9C-101B-9397-08002B2CF9AE}" pid="42" name="FSC$NOPARSEFILE">
    <vt:lpwstr/>
  </property>
  <property fmtid="{D5CDD505-2E9C-101B-9397-08002B2CF9AE}" pid="43" name="COO$NOUSEREXPRESSIONS">
    <vt:lpwstr/>
  </property>
  <property fmtid="{D5CDD505-2E9C-101B-9397-08002B2CF9AE}" pid="44" name="FSC$NOUSEREXPRESSIONS">
    <vt:lpwstr/>
  </property>
  <property fmtid="{D5CDD505-2E9C-101B-9397-08002B2CF9AE}" pid="45" name="COO$NOVIRTUALATTRS">
    <vt:lpwstr/>
  </property>
  <property fmtid="{D5CDD505-2E9C-101B-9397-08002B2CF9AE}" pid="46" name="FSC$NOVIRTUALATTRS">
    <vt:lpwstr/>
  </property>
  <property fmtid="{D5CDD505-2E9C-101B-9397-08002B2CF9AE}" pid="47" name="FSC#COOSYSTEM@1.1:Container">
    <vt:lpwstr>COO.2103.100.2.11740077</vt:lpwstr>
  </property>
  <property fmtid="{D5CDD505-2E9C-101B-9397-08002B2CF9AE}" pid="48" name="FSC#LOCALSW@2103.100:User_Login_red">
    <vt:lpwstr>miavin@TG.CH, ... [3]</vt:lpwstr>
  </property>
  <property fmtid="{D5CDD505-2E9C-101B-9397-08002B2CF9AE}" pid="49" name="FSC#FSCIBISDOCPROPS@15.1400:Objectname">
    <vt:lpwstr>20231025_IIZ-Tagung_Triple_A</vt:lpwstr>
  </property>
  <property fmtid="{D5CDD505-2E9C-101B-9397-08002B2CF9AE}" pid="50" name="FSC#FSCIBISDOCPROPS@15.1400:Subject">
    <vt:lpwstr>Nicht verfügbar</vt:lpwstr>
  </property>
  <property fmtid="{D5CDD505-2E9C-101B-9397-08002B2CF9AE}" pid="51" name="FSC#FSCIBISDOCPROPS@15.1400:Owner">
    <vt:lpwstr>Vincenz, Bettina</vt:lpwstr>
  </property>
  <property fmtid="{D5CDD505-2E9C-101B-9397-08002B2CF9AE}" pid="52" name="FSC#FSCIBISDOCPROPS@15.1400:OwnerAbbreviation">
    <vt:lpwstr/>
  </property>
  <property fmtid="{D5CDD505-2E9C-101B-9397-08002B2CF9AE}" pid="53" name="FSC#FSCIBISDOCPROPS@15.1400:GroupShortName">
    <vt:lpwstr>MIA</vt:lpwstr>
  </property>
  <property fmtid="{D5CDD505-2E9C-101B-9397-08002B2CF9AE}" pid="54" name="FSC#FSCIBISDOCPROPS@15.1400:TopLevelSubfileName">
    <vt:lpwstr>Andere (004)</vt:lpwstr>
  </property>
  <property fmtid="{D5CDD505-2E9C-101B-9397-08002B2CF9AE}" pid="55" name="FSC#FSCIBISDOCPROPS@15.1400:TopLevelSubfileNumber">
    <vt:lpwstr>4</vt:lpwstr>
  </property>
  <property fmtid="{D5CDD505-2E9C-101B-9397-08002B2CF9AE}" pid="56" name="FSC#FSCIBISDOCPROPS@15.1400:TitleSubFile">
    <vt:lpwstr>Andere</vt:lpwstr>
  </property>
  <property fmtid="{D5CDD505-2E9C-101B-9397-08002B2CF9AE}" pid="57" name="FSC#FSCIBISDOCPROPS@15.1400:TopLevelDossierName">
    <vt:lpwstr>Vorträge und Folien 2023 (0057/2023/MIA)</vt:lpwstr>
  </property>
  <property fmtid="{D5CDD505-2E9C-101B-9397-08002B2CF9AE}" pid="58" name="FSC#FSCIBISDOCPROPS@15.1400:TopLevelDossierNumber">
    <vt:lpwstr>57</vt:lpwstr>
  </property>
  <property fmtid="{D5CDD505-2E9C-101B-9397-08002B2CF9AE}" pid="59" name="FSC#FSCIBISDOCPROPS@15.1400:TopLevelDossierYear">
    <vt:lpwstr>2023</vt:lpwstr>
  </property>
  <property fmtid="{D5CDD505-2E9C-101B-9397-08002B2CF9AE}" pid="60" name="FSC#FSCIBISDOCPROPS@15.1400:TopLevelDossierTitel">
    <vt:lpwstr>Vorträge und Folien 2023</vt:lpwstr>
  </property>
  <property fmtid="{D5CDD505-2E9C-101B-9397-08002B2CF9AE}" pid="61" name="FSC#FSCIBISDOCPROPS@15.1400:TopLevelDossierRespOrgShortname">
    <vt:lpwstr>MIA</vt:lpwstr>
  </property>
  <property fmtid="{D5CDD505-2E9C-101B-9397-08002B2CF9AE}" pid="62" name="FSC#FSCIBISDOCPROPS@15.1400:TopLevelDossierResponsible">
    <vt:lpwstr>Vincenz, Bettina</vt:lpwstr>
  </property>
  <property fmtid="{D5CDD505-2E9C-101B-9397-08002B2CF9AE}" pid="63" name="FSC#FSCIBISDOCPROPS@15.1400:TopLevelSubjectGroupPosNumber">
    <vt:lpwstr>07.30.04</vt:lpwstr>
  </property>
  <property fmtid="{D5CDD505-2E9C-101B-9397-08002B2CF9AE}" pid="64" name="FSC#FSCIBISDOCPROPS@15.1400:RRBNumber">
    <vt:lpwstr>Nicht verfügbar</vt:lpwstr>
  </property>
  <property fmtid="{D5CDD505-2E9C-101B-9397-08002B2CF9AE}" pid="65" name="FSC#FSCIBISDOCPROPS@15.1400:RRSessionDate">
    <vt:lpwstr/>
  </property>
  <property fmtid="{D5CDD505-2E9C-101B-9397-08002B2CF9AE}" pid="66" name="FSC#FSCIBISDOCPROPS@15.1400:DossierRef">
    <vt:lpwstr>MIA/07.30.04/2023/00057</vt:lpwstr>
  </property>
  <property fmtid="{D5CDD505-2E9C-101B-9397-08002B2CF9AE}" pid="67" name="FSC#FSCIBISDOCPROPS@15.1400:BGMName">
    <vt:lpwstr> </vt:lpwstr>
  </property>
  <property fmtid="{D5CDD505-2E9C-101B-9397-08002B2CF9AE}" pid="68" name="FSC#FSCIBISDOCPROPS@15.1400:BGMFirstName">
    <vt:lpwstr> </vt:lpwstr>
  </property>
  <property fmtid="{D5CDD505-2E9C-101B-9397-08002B2CF9AE}" pid="69" name="FSC#FSCIBISDOCPROPS@15.1400:BGMZIP">
    <vt:lpwstr> </vt:lpwstr>
  </property>
  <property fmtid="{D5CDD505-2E9C-101B-9397-08002B2CF9AE}" pid="70" name="FSC#FSCIBISDOCPROPS@15.1400:BGMBirthday">
    <vt:lpwstr> </vt:lpwstr>
  </property>
  <property fmtid="{D5CDD505-2E9C-101B-9397-08002B2CF9AE}" pid="71" name="FSC#FSCIBISDOCPROPS@15.1400:BGMDiagnose">
    <vt:lpwstr> </vt:lpwstr>
  </property>
  <property fmtid="{D5CDD505-2E9C-101B-9397-08002B2CF9AE}" pid="72" name="FSC#FSCIBISDOCPROPS@15.1400:BMGDiagnoseAdd">
    <vt:lpwstr> </vt:lpwstr>
  </property>
  <property fmtid="{D5CDD505-2E9C-101B-9397-08002B2CF9AE}" pid="73" name="FSC#FSCIBISDOCPROPS@15.1400:BGMDiagnoseDetail">
    <vt:lpwstr> </vt:lpwstr>
  </property>
  <property fmtid="{D5CDD505-2E9C-101B-9397-08002B2CF9AE}" pid="74" name="FSC#ELAKGOV@1.1001:PersonalSubjGender">
    <vt:lpwstr/>
  </property>
  <property fmtid="{D5CDD505-2E9C-101B-9397-08002B2CF9AE}" pid="75" name="FSC#ELAKGOV@1.1001:PersonalSubjFirstName">
    <vt:lpwstr/>
  </property>
  <property fmtid="{D5CDD505-2E9C-101B-9397-08002B2CF9AE}" pid="76" name="FSC#ELAKGOV@1.1001:PersonalSubjSurName">
    <vt:lpwstr/>
  </property>
  <property fmtid="{D5CDD505-2E9C-101B-9397-08002B2CF9AE}" pid="77" name="FSC#ELAKGOV@1.1001:PersonalSubjSalutation">
    <vt:lpwstr/>
  </property>
  <property fmtid="{D5CDD505-2E9C-101B-9397-08002B2CF9AE}" pid="78" name="FSC#ELAKGOV@1.1001:PersonalSubjAddress">
    <vt:lpwstr/>
  </property>
  <property fmtid="{D5CDD505-2E9C-101B-9397-08002B2CF9AE}" pid="79" name="FSC#COOELAK@1.1001:Subject">
    <vt:lpwstr/>
  </property>
  <property fmtid="{D5CDD505-2E9C-101B-9397-08002B2CF9AE}" pid="80" name="FSC#COOELAK@1.1001:FileReference">
    <vt:lpwstr>MIA/07.30.04/2023/00057</vt:lpwstr>
  </property>
  <property fmtid="{D5CDD505-2E9C-101B-9397-08002B2CF9AE}" pid="81" name="FSC#COOELAK@1.1001:FileRefYear">
    <vt:lpwstr>2023</vt:lpwstr>
  </property>
  <property fmtid="{D5CDD505-2E9C-101B-9397-08002B2CF9AE}" pid="82" name="FSC#COOELAK@1.1001:FileRefOrdinal">
    <vt:lpwstr>57</vt:lpwstr>
  </property>
  <property fmtid="{D5CDD505-2E9C-101B-9397-08002B2CF9AE}" pid="83" name="FSC#COOELAK@1.1001:FileRefOU">
    <vt:lpwstr>MIA</vt:lpwstr>
  </property>
  <property fmtid="{D5CDD505-2E9C-101B-9397-08002B2CF9AE}" pid="84" name="FSC#COOELAK@1.1001:Organization">
    <vt:lpwstr/>
  </property>
  <property fmtid="{D5CDD505-2E9C-101B-9397-08002B2CF9AE}" pid="85" name="FSC#COOELAK@1.1001:Owner">
    <vt:lpwstr>Vincenz Bettina (Frauenfeld)</vt:lpwstr>
  </property>
  <property fmtid="{D5CDD505-2E9C-101B-9397-08002B2CF9AE}" pid="86" name="FSC#COOELAK@1.1001:OwnerExtension">
    <vt:lpwstr>+41 58 345 67 31</vt:lpwstr>
  </property>
  <property fmtid="{D5CDD505-2E9C-101B-9397-08002B2CF9AE}" pid="87" name="FSC#COOELAK@1.1001:OwnerFaxExtension">
    <vt:lpwstr/>
  </property>
  <property fmtid="{D5CDD505-2E9C-101B-9397-08002B2CF9AE}" pid="88" name="FSC#COOELAK@1.1001:DispatchedBy">
    <vt:lpwstr/>
  </property>
  <property fmtid="{D5CDD505-2E9C-101B-9397-08002B2CF9AE}" pid="89" name="FSC#COOELAK@1.1001:DispatchedAt">
    <vt:lpwstr/>
  </property>
  <property fmtid="{D5CDD505-2E9C-101B-9397-08002B2CF9AE}" pid="90" name="FSC#COOELAK@1.1001:ApprovedBy">
    <vt:lpwstr/>
  </property>
  <property fmtid="{D5CDD505-2E9C-101B-9397-08002B2CF9AE}" pid="91" name="FSC#COOELAK@1.1001:ApprovedAt">
    <vt:lpwstr/>
  </property>
  <property fmtid="{D5CDD505-2E9C-101B-9397-08002B2CF9AE}" pid="92" name="FSC#COOELAK@1.1001:Department">
    <vt:lpwstr>Migrationsamt (MIA)</vt:lpwstr>
  </property>
  <property fmtid="{D5CDD505-2E9C-101B-9397-08002B2CF9AE}" pid="93" name="FSC#COOELAK@1.1001:CreatedAt">
    <vt:lpwstr>13.09.2023</vt:lpwstr>
  </property>
  <property fmtid="{D5CDD505-2E9C-101B-9397-08002B2CF9AE}" pid="94" name="FSC#COOELAK@1.1001:OU">
    <vt:lpwstr>Migrationsamt (MIA)</vt:lpwstr>
  </property>
  <property fmtid="{D5CDD505-2E9C-101B-9397-08002B2CF9AE}" pid="95" name="FSC#COOELAK@1.1001:Priority">
    <vt:lpwstr> ()</vt:lpwstr>
  </property>
  <property fmtid="{D5CDD505-2E9C-101B-9397-08002B2CF9AE}" pid="96" name="FSC#COOELAK@1.1001:ObjBarCode">
    <vt:lpwstr>*COO.2103.100.2.11740077*</vt:lpwstr>
  </property>
  <property fmtid="{D5CDD505-2E9C-101B-9397-08002B2CF9AE}" pid="97" name="FSC#COOELAK@1.1001:RefBarCode">
    <vt:lpwstr>*COO.2103.100.7.1685300*</vt:lpwstr>
  </property>
  <property fmtid="{D5CDD505-2E9C-101B-9397-08002B2CF9AE}" pid="98" name="FSC#COOELAK@1.1001:FileRefBarCode">
    <vt:lpwstr>*MIA/07.30.04/2023/00057*</vt:lpwstr>
  </property>
  <property fmtid="{D5CDD505-2E9C-101B-9397-08002B2CF9AE}" pid="99" name="FSC#COOELAK@1.1001:ExternalRef">
    <vt:lpwstr/>
  </property>
  <property fmtid="{D5CDD505-2E9C-101B-9397-08002B2CF9AE}" pid="100" name="FSC#COOELAK@1.1001:IncomingNumber">
    <vt:lpwstr/>
  </property>
  <property fmtid="{D5CDD505-2E9C-101B-9397-08002B2CF9AE}" pid="101" name="FSC#COOELAK@1.1001:IncomingSubject">
    <vt:lpwstr/>
  </property>
  <property fmtid="{D5CDD505-2E9C-101B-9397-08002B2CF9AE}" pid="102" name="FSC#COOELAK@1.1001:ProcessResponsible">
    <vt:lpwstr/>
  </property>
  <property fmtid="{D5CDD505-2E9C-101B-9397-08002B2CF9AE}" pid="103" name="FSC#COOELAK@1.1001:ProcessResponsiblePhone">
    <vt:lpwstr/>
  </property>
  <property fmtid="{D5CDD505-2E9C-101B-9397-08002B2CF9AE}" pid="104" name="FSC#COOELAK@1.1001:ProcessResponsibleMail">
    <vt:lpwstr/>
  </property>
  <property fmtid="{D5CDD505-2E9C-101B-9397-08002B2CF9AE}" pid="105" name="FSC#COOELAK@1.1001:ProcessResponsibleFax">
    <vt:lpwstr/>
  </property>
  <property fmtid="{D5CDD505-2E9C-101B-9397-08002B2CF9AE}" pid="106" name="FSC#COOELAK@1.1001:ApproverFirstName">
    <vt:lpwstr/>
  </property>
  <property fmtid="{D5CDD505-2E9C-101B-9397-08002B2CF9AE}" pid="107" name="FSC#COOELAK@1.1001:ApproverSurName">
    <vt:lpwstr/>
  </property>
  <property fmtid="{D5CDD505-2E9C-101B-9397-08002B2CF9AE}" pid="108" name="FSC#COOELAK@1.1001:ApproverTitle">
    <vt:lpwstr/>
  </property>
  <property fmtid="{D5CDD505-2E9C-101B-9397-08002B2CF9AE}" pid="109" name="FSC#COOELAK@1.1001:ExternalDate">
    <vt:lpwstr/>
  </property>
  <property fmtid="{D5CDD505-2E9C-101B-9397-08002B2CF9AE}" pid="110" name="FSC#COOELAK@1.1001:SettlementApprovedAt">
    <vt:lpwstr/>
  </property>
  <property fmtid="{D5CDD505-2E9C-101B-9397-08002B2CF9AE}" pid="111" name="FSC#COOELAK@1.1001:BaseNumber">
    <vt:lpwstr>07.30.04</vt:lpwstr>
  </property>
  <property fmtid="{D5CDD505-2E9C-101B-9397-08002B2CF9AE}" pid="112" name="FSC#COOELAK@1.1001:CurrentUserRolePos">
    <vt:lpwstr>Sachbearbeiter/in</vt:lpwstr>
  </property>
  <property fmtid="{D5CDD505-2E9C-101B-9397-08002B2CF9AE}" pid="113" name="FSC#COOELAK@1.1001:CurrentUserEmail">
    <vt:lpwstr>bettina.vincenz@tg.ch</vt:lpwstr>
  </property>
  <property fmtid="{D5CDD505-2E9C-101B-9397-08002B2CF9AE}" pid="114" name="FSC#LOCALSW@2103.100:TopLevelSubfileAddress">
    <vt:lpwstr>COO.2103.100.7.1685300</vt:lpwstr>
  </property>
  <property fmtid="{D5CDD505-2E9C-101B-9397-08002B2CF9AE}" pid="115" name="FSC#FSCIBISDOCPROPS@15.1400:ObjectCOOAddress">
    <vt:lpwstr>COO.2103.100.2.11740077</vt:lpwstr>
  </property>
  <property fmtid="{D5CDD505-2E9C-101B-9397-08002B2CF9AE}" pid="116" name="FSC#FSCIBISDOCPROPS@15.1400:Container">
    <vt:lpwstr>COO.2103.100.2.11740077</vt:lpwstr>
  </property>
  <property fmtid="{D5CDD505-2E9C-101B-9397-08002B2CF9AE}" pid="117" name="FSC#FSCIBISDOCPROPS@15.1400:BGMDiagnoseAdd">
    <vt:lpwstr> </vt:lpwstr>
  </property>
  <property fmtid="{D5CDD505-2E9C-101B-9397-08002B2CF9AE}" pid="118" name="FSC#FSCIBISDOCPROPS@15.1400:CreatedAt">
    <vt:lpwstr>13.09.2023</vt:lpwstr>
  </property>
  <property fmtid="{D5CDD505-2E9C-101B-9397-08002B2CF9AE}" pid="119" name="FSC#FSCIBISDOCPROPS@15.1400:CreatedBy">
    <vt:lpwstr>Bettina Vincenz</vt:lpwstr>
  </property>
  <property fmtid="{D5CDD505-2E9C-101B-9397-08002B2CF9AE}" pid="120" name="FSC#FSCIBISDOCPROPS@15.1400:ReferredBarCode">
    <vt:lpwstr/>
  </property>
  <property fmtid="{D5CDD505-2E9C-101B-9397-08002B2CF9AE}" pid="121" name="FSC#LOCALSW@2103.100:BarCodeTopLevelSubfileTitle">
    <vt:lpwstr/>
  </property>
  <property fmtid="{D5CDD505-2E9C-101B-9397-08002B2CF9AE}" pid="122" name="FSC#LOCALSW@2103.100:BarCodeTitleSubFile">
    <vt:lpwstr/>
  </property>
  <property fmtid="{D5CDD505-2E9C-101B-9397-08002B2CF9AE}" pid="123" name="FSC#LOCALSW@2103.100:BarCodeTopLevelDossierName">
    <vt:lpwstr/>
  </property>
  <property fmtid="{D5CDD505-2E9C-101B-9397-08002B2CF9AE}" pid="124" name="FSC#LOCALSW@2103.100:BarCodeTopLevelDossierTitel">
    <vt:lpwstr/>
  </property>
  <property fmtid="{D5CDD505-2E9C-101B-9397-08002B2CF9AE}" pid="125" name="FSC#LOCALSW@2103.100:BarCodeDossierRef">
    <vt:lpwstr/>
  </property>
  <property fmtid="{D5CDD505-2E9C-101B-9397-08002B2CF9AE}" pid="126" name="FSC#LOCALSW@2103.100:BarCodeOwnerSubfile">
    <vt:lpwstr/>
  </property>
  <property fmtid="{D5CDD505-2E9C-101B-9397-08002B2CF9AE}" pid="127" name="FSC#LOCALSW@2103.100:TGDOSREI">
    <vt:lpwstr>07.30.04</vt:lpwstr>
  </property>
  <property fmtid="{D5CDD505-2E9C-101B-9397-08002B2CF9AE}" pid="128" name="FSC#ATSTATECFG@1.1001:Office">
    <vt:lpwstr/>
  </property>
  <property fmtid="{D5CDD505-2E9C-101B-9397-08002B2CF9AE}" pid="129" name="FSC#ATSTATECFG@1.1001:Agent">
    <vt:lpwstr>Bettina Vincenz</vt:lpwstr>
  </property>
  <property fmtid="{D5CDD505-2E9C-101B-9397-08002B2CF9AE}" pid="130" name="FSC#ATSTATECFG@1.1001:AgentPhone">
    <vt:lpwstr>+41 58 345 67 31</vt:lpwstr>
  </property>
  <property fmtid="{D5CDD505-2E9C-101B-9397-08002B2CF9AE}" pid="131" name="FSC#ATSTATECFG@1.1001:DepartmentFax">
    <vt:lpwstr/>
  </property>
  <property fmtid="{D5CDD505-2E9C-101B-9397-08002B2CF9AE}" pid="132" name="FSC#ATSTATECFG@1.1001:DepartmentEmail">
    <vt:lpwstr>lnxadminamt.fpo@tg.ch</vt:lpwstr>
  </property>
  <property fmtid="{D5CDD505-2E9C-101B-9397-08002B2CF9AE}" pid="133" name="FSC#ATSTATECFG@1.1001:SubfileDate">
    <vt:lpwstr>21.12.2022</vt:lpwstr>
  </property>
  <property fmtid="{D5CDD505-2E9C-101B-9397-08002B2CF9AE}" pid="134" name="FSC#ATSTATECFG@1.1001:SubfileSubject">
    <vt:lpwstr/>
  </property>
  <property fmtid="{D5CDD505-2E9C-101B-9397-08002B2CF9AE}" pid="135" name="FSC#ATSTATECFG@1.1001:DepartmentZipCode">
    <vt:lpwstr>8510</vt:lpwstr>
  </property>
  <property fmtid="{D5CDD505-2E9C-101B-9397-08002B2CF9AE}" pid="136" name="FSC#ATSTATECFG@1.1001:DepartmentCountry">
    <vt:lpwstr>Schweiz</vt:lpwstr>
  </property>
  <property fmtid="{D5CDD505-2E9C-101B-9397-08002B2CF9AE}" pid="137" name="FSC#ATSTATECFG@1.1001:DepartmentCity">
    <vt:lpwstr>Frauenfeld</vt:lpwstr>
  </property>
  <property fmtid="{D5CDD505-2E9C-101B-9397-08002B2CF9AE}" pid="138" name="FSC#ATSTATECFG@1.1001:DepartmentStreet">
    <vt:lpwstr>Schlossmühlestrasse 7</vt:lpwstr>
  </property>
  <property fmtid="{D5CDD505-2E9C-101B-9397-08002B2CF9AE}" pid="139" name="FSC#ATSTATECFG@1.1001:DepartmentDVR">
    <vt:lpwstr/>
  </property>
  <property fmtid="{D5CDD505-2E9C-101B-9397-08002B2CF9AE}" pid="140" name="FSC#ATSTATECFG@1.1001:DepartmentUID">
    <vt:lpwstr>5430</vt:lpwstr>
  </property>
  <property fmtid="{D5CDD505-2E9C-101B-9397-08002B2CF9AE}" pid="141" name="FSC#ATSTATECFG@1.1001:SubfileReference">
    <vt:lpwstr>004</vt:lpwstr>
  </property>
  <property fmtid="{D5CDD505-2E9C-101B-9397-08002B2CF9AE}" pid="142" name="FSC#ATSTATECFG@1.1001:Clause">
    <vt:lpwstr/>
  </property>
  <property fmtid="{D5CDD505-2E9C-101B-9397-08002B2CF9AE}" pid="143" name="FSC#ATSTATECFG@1.1001:ApprovedSignature">
    <vt:lpwstr/>
  </property>
  <property fmtid="{D5CDD505-2E9C-101B-9397-08002B2CF9AE}" pid="144" name="FSC#ATSTATECFG@1.1001:BankAccount">
    <vt:lpwstr/>
  </property>
  <property fmtid="{D5CDD505-2E9C-101B-9397-08002B2CF9AE}" pid="145" name="FSC#ATSTATECFG@1.1001:BankAccountOwner">
    <vt:lpwstr/>
  </property>
  <property fmtid="{D5CDD505-2E9C-101B-9397-08002B2CF9AE}" pid="146" name="FSC#ATSTATECFG@1.1001:BankInstitute">
    <vt:lpwstr/>
  </property>
  <property fmtid="{D5CDD505-2E9C-101B-9397-08002B2CF9AE}" pid="147" name="FSC#ATSTATECFG@1.1001:BankAccountID">
    <vt:lpwstr/>
  </property>
  <property fmtid="{D5CDD505-2E9C-101B-9397-08002B2CF9AE}" pid="148" name="FSC#ATSTATECFG@1.1001:BankAccountIBAN">
    <vt:lpwstr/>
  </property>
  <property fmtid="{D5CDD505-2E9C-101B-9397-08002B2CF9AE}" pid="149" name="FSC#ATSTATECFG@1.1001:BankAccountBIC">
    <vt:lpwstr/>
  </property>
  <property fmtid="{D5CDD505-2E9C-101B-9397-08002B2CF9AE}" pid="150" name="FSC#ATSTATECFG@1.1001:BankName">
    <vt:lpwstr/>
  </property>
  <property fmtid="{D5CDD505-2E9C-101B-9397-08002B2CF9AE}" pid="151" name="FSC#FSCFOLIO@1.1001:docpropproject">
    <vt:lpwstr/>
  </property>
</Properties>
</file>